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ink/ink1.xml" ContentType="application/inkml+xml"/>
  <Override PartName="/ppt/ink/ink2.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9"/>
  </p:notesMasterIdLst>
  <p:sldIdLst>
    <p:sldId id="390" r:id="rId3"/>
    <p:sldId id="433" r:id="rId4"/>
    <p:sldId id="435" r:id="rId5"/>
    <p:sldId id="436" r:id="rId6"/>
    <p:sldId id="437" r:id="rId7"/>
    <p:sldId id="438" r:id="rId8"/>
    <p:sldId id="439" r:id="rId9"/>
    <p:sldId id="440" r:id="rId10"/>
    <p:sldId id="441" r:id="rId11"/>
    <p:sldId id="401" r:id="rId12"/>
    <p:sldId id="391" r:id="rId13"/>
    <p:sldId id="392" r:id="rId14"/>
    <p:sldId id="393" r:id="rId15"/>
    <p:sldId id="394" r:id="rId16"/>
    <p:sldId id="395" r:id="rId17"/>
    <p:sldId id="396" r:id="rId18"/>
    <p:sldId id="397" r:id="rId19"/>
    <p:sldId id="398" r:id="rId20"/>
    <p:sldId id="399" r:id="rId21"/>
    <p:sldId id="442" r:id="rId22"/>
    <p:sldId id="400" r:id="rId23"/>
    <p:sldId id="430" r:id="rId24"/>
    <p:sldId id="402" r:id="rId25"/>
    <p:sldId id="403" r:id="rId26"/>
    <p:sldId id="404" r:id="rId27"/>
    <p:sldId id="405" r:id="rId28"/>
    <p:sldId id="406" r:id="rId29"/>
    <p:sldId id="407" r:id="rId30"/>
    <p:sldId id="408" r:id="rId31"/>
    <p:sldId id="409" r:id="rId32"/>
    <p:sldId id="410" r:id="rId33"/>
    <p:sldId id="411" r:id="rId34"/>
    <p:sldId id="412" r:id="rId35"/>
    <p:sldId id="413" r:id="rId36"/>
    <p:sldId id="414" r:id="rId37"/>
    <p:sldId id="446" r:id="rId38"/>
    <p:sldId id="432" r:id="rId39"/>
    <p:sldId id="447" r:id="rId40"/>
    <p:sldId id="431" r:id="rId41"/>
    <p:sldId id="415" r:id="rId42"/>
    <p:sldId id="416" r:id="rId43"/>
    <p:sldId id="417" r:id="rId44"/>
    <p:sldId id="418" r:id="rId45"/>
    <p:sldId id="419" r:id="rId46"/>
    <p:sldId id="420" r:id="rId47"/>
    <p:sldId id="421"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p15:clr>
            <a:srgbClr val="A4A3A4"/>
          </p15:clr>
        </p15:guide>
        <p15:guide id="2" pos="412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bu John" initials="SJ" lastIdx="2" clrIdx="0">
    <p:extLst>
      <p:ext uri="{19B8F6BF-5375-455C-9EA6-DF929625EA0E}">
        <p15:presenceInfo xmlns:p15="http://schemas.microsoft.com/office/powerpoint/2012/main" userId="e574ebac5460383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782" y="58"/>
      </p:cViewPr>
      <p:guideLst>
        <p:guide orient="horz" pos="1392"/>
        <p:guide pos="4128"/>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25T16:31:10.463" idx="2">
    <p:pos x="4683" y="2931"/>
    <p:text>Nucleus is taken as one particle, and interactions between the particles inside it are ignored.</p:text>
    <p:extLst>
      <p:ext uri="{C676402C-5697-4E1C-873F-D02D1690AC5C}">
        <p15:threadingInfo xmlns:p15="http://schemas.microsoft.com/office/powerpoint/2012/main" timeZoneBias="-330"/>
      </p:ext>
    </p:extLst>
  </p:cm>
</p:cmLst>
</file>

<file path=ppt/drawings/_rels/vmlDrawing1.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wmf"/><Relationship Id="rId1" Type="http://schemas.openxmlformats.org/officeDocument/2006/relationships/image" Target="../media/image4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image" Target="../media/image48.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image" Target="../media/image50.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image" Target="../media/image58.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image" Target="../media/image58.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wmf"/><Relationship Id="rId1" Type="http://schemas.openxmlformats.org/officeDocument/2006/relationships/image" Target="../media/image6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wmf"/><Relationship Id="rId1" Type="http://schemas.openxmlformats.org/officeDocument/2006/relationships/image" Target="../media/image4.wmf"/><Relationship Id="rId4"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image" Target="../media/image8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5.emf"/><Relationship Id="rId1" Type="http://schemas.openxmlformats.org/officeDocument/2006/relationships/image" Target="../media/image84.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image" Target="../media/image86.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image" Target="../media/image89.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image" Target="../media/image94.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emf"/><Relationship Id="rId5" Type="http://schemas.openxmlformats.org/officeDocument/2006/relationships/image" Target="../media/image101.emf"/><Relationship Id="rId4" Type="http://schemas.openxmlformats.org/officeDocument/2006/relationships/image" Target="../media/image97.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image" Target="../media/image8.emf"/><Relationship Id="rId1" Type="http://schemas.openxmlformats.org/officeDocument/2006/relationships/image" Target="../media/image7.emf"/><Relationship Id="rId6" Type="http://schemas.openxmlformats.org/officeDocument/2006/relationships/image" Target="../media/image12.emf"/><Relationship Id="rId5" Type="http://schemas.openxmlformats.org/officeDocument/2006/relationships/image" Target="../media/image11.emf"/><Relationship Id="rId10" Type="http://schemas.openxmlformats.org/officeDocument/2006/relationships/image" Target="../media/image16.emf"/><Relationship Id="rId4" Type="http://schemas.openxmlformats.org/officeDocument/2006/relationships/image" Target="../media/image10.emf"/><Relationship Id="rId9" Type="http://schemas.openxmlformats.org/officeDocument/2006/relationships/image" Target="../media/image15.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image" Target="../media/image10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emf"/><Relationship Id="rId1" Type="http://schemas.openxmlformats.org/officeDocument/2006/relationships/image" Target="../media/image30.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34.emf"/><Relationship Id="rId4" Type="http://schemas.openxmlformats.org/officeDocument/2006/relationships/image" Target="../media/image37.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image" Target="../media/image38.wmf"/><Relationship Id="rId5" Type="http://schemas.openxmlformats.org/officeDocument/2006/relationships/image" Target="../media/image42.emf"/><Relationship Id="rId4" Type="http://schemas.openxmlformats.org/officeDocument/2006/relationships/image" Target="../media/image41.emf"/></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17-09-25T11:21:30.168"/>
    </inkml:context>
    <inkml:brush xml:id="br0">
      <inkml:brushProperty name="width" value="0.05" units="cm"/>
      <inkml:brushProperty name="height" value="0.05" units="cm"/>
      <inkml:brushProperty name="color" value="#ED1C24"/>
      <inkml:brushProperty name="fitToCurve" value="1"/>
    </inkml:brush>
  </inkml:definitions>
  <inkml:trace contextRef="#ctx0" brushRef="#br0">2168 1 0,'-26'0'391,"0"0"-376,0 0-15,0 0 16,0 0-16,1 0 16,-27 0-1,26 0-15,0 0 16,-26 0-1,26 0-15,0 0 16,0 0-16,0 0 0,0 0 16,1 0-16,-53 26 15,26-26-15,0 0 16,0 25-16,-26 1 0,-25 0 16,77 0-16,-26-26 15,0 0-15,52 26 31,-26-26-31,-26 0 0,27 0 16,-1 0 0,0 0-1,0 0-15,0 0 16,-26 0-16,26 0 16,0 0-1,0 26-15,0-26 16,0 0-16,26 52 15,-51-52-15,25 0 16,0 0 0,0 0-16,0 26 15,0 0-15,-52 0 0,52-26 32,0 0-32,1 0 15,25 26-15,-52-1 16,-26 1-16,52-26 15,0 0 1,0 0-16,26 26 16,-26-26-16,0 0 15,0 0-15,0 0 0,1 26 16,25 0 0,-26 0-16,0-26 15,26 26-15,0 0 16,0 0-1,0 26-15,0-26 32,0-1-32,0 1 15,-26-26-15,26 26 0,0 0 16,0 26 0,0-26-16,0 0 15,0 26-15,0-26 31,0 0-31,0 0 16,0-1-16,0 1 16,0 0-1,0 0-15,0 0 16,0 0-16,0 26 16,0-26-1,0 0-15,0 0 16,0 0-16,0-1 15,26-25-15,0 52 16,0-26 0,25 0-16,-25 0 15,0-26 1,0 0 0,26 26-1,0 0-15,-26-26 16,-26 26-16,26-26 15,0 0-15,0 0 16,-1 52-16,1-26 16,0-26-16,0 25 15,26-25-15,-26 0 16,0 0-16,0 0 16,26 26-16,-26-26 15,-26 26-15,51-26 0,1 26 16,-26 0-16,26-26 15,0 0-15,0 0 16,-26 0-16,-1 0 16,27 52-16,-26-52 15,0 26 1,0-26-16,0 26 16,26-26-16,26 0 0,-53 0 15,27 0-15,-26 0 31,52 0-31,-52 0 0,0 0 16,0 0 0,0 0-16,0 26 15,0-26 1,-1 26-16,1-26 16,0 0-16,0 0 15,0 26-15,0-26 0,0 0 16,0 0-16,0 0 15,0 0-15,0 0 16,0 25 0,-1-25-16,1 52 15,0-52-15,26 0 16,-26 0 0,26 0-16,0 0 15,0 0-15,-1 0 0,1 26 16,-26-26-1,0 0-15,26 0 16,-26 0 0,26 26-1,-26 0-15,-1-26 16,1 0-16,0 0 16,0 0-16,0 0 15,0 0-15,0 0 16,0 0-1,0 0-15,0 0 16,0 0-16,0 0 0,0 0 16,-1 0-16,1 0 15,0 26-15,52-26 16,-26 0-16,-26 0 16,26 0-16,-1 0 0,-25 0 15,26 0-15,-26 0 31,26 0-31,-26 0 0,52 0 16,-27 0-16,-25 0 16,0 0-1,0 0-15,26 0 16,-26 0-16,0 0 16,0 0-16,0 0 15,26 0-15,25 0 0,-51-26 16,0 26-1,0 0-15,-26-26 16,26 0 0,0 26-16,0 0 15,0 0-15,0 0 16,0-52 0,25 26-16,-25 1 15,0-1 1,26 26-16,-52-26 47,0-26-32,52-26-15,0 52 16,-26 0-16,0 0 16,-26 0-16,0 1 62,0-27-62,0 26 47,0 0-47,0 0 16,0 0-1,0 0 1,0 0-1,0 0-15,0 0 16,0 0-16,0 1 16,0-1-1,0 0-15,0 0 16,0-26 0,0 26 15,-26-26-31,0 26 15,0 0-15,26 0 0,0-25 16,0-1-16,-26 26 16,0 26-16,26-26 15,-26 0-15,26-26 47,-26 26-47,0 26 16,26-26-16,-26 0 15,0 26-15,26-26 0,-25 1 16,-1-1-16,-26 0 16,52 0-16,-26 0 15,0 26-15,26-26 0,-26 0 16,0 26-16,26-26 16,-26 26-1,-26 0-15,52-26 16,-26 0-16,0 0 15,1 26-15,25-26 0,-26 26 16,0-25-16,0 25 16,-26 0-16,26-26 47,0 26-47,0 0 15,0 0-15,0-26 31,-51 26-31,77-26 16,-26 26-16,0 0 16,0 0-16,0 0 15,0 0 1,0-52-16,0 52 16,0 0-16,0 0 15,0 0-15,1 0 16,25-26-16,-26 0 15,0 26-15,-26-26 0,0 26 16,26 0-16,0 0 16,0-26-1,-26 0-15,1 0 16,25 26 0,-26 0-16,26 0 15,-26 0 1,26 0-16,0 0 15,0 0 1,0 0-16,0 0 16,1 0-16,-1-25 15,-26 25-15,0 0 0,26 0 16,0 0-16,0 0 16,0 0-16,0 0 15,0 0-15,1 0 16,-1 0-1,0 0 1,0 0 0,0 0-1,0 0-15,0 0 16,0 0 0,0 0-16,0 0 171,-26 0-171,27 0 16,-1 0-16,0 0 16,0 0-1,0 0-15,-26 0 32,26 0-32,0 0 15,0 0 1,0 0 15,0 0-31,1 0 16,-27 0-1,26 0-15,0 0 16,0 0-16,0 0 16,0 0-1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17-09-25T11:21:45.255"/>
    </inkml:context>
    <inkml:brush xml:id="br0">
      <inkml:brushProperty name="width" value="0.2" units="cm"/>
      <inkml:brushProperty name="height" value="0.4" units="cm"/>
      <inkml:brushProperty name="color" value="#FF00FF"/>
      <inkml:brushProperty name="tip" value="rectangle"/>
      <inkml:brushProperty name="rasterOp" value="maskPen"/>
      <inkml:brushProperty name="fitToCurve" value="1"/>
    </inkml:brush>
  </inkml:definitions>
  <inkml:trace contextRef="#ctx0" brushRef="#br0">0 52 0,'26'0'203,"0"0"-187,0 0-1,0-26-15,-26 1 16,26 25-16,-1 0 16,1 0-16,0 0 15,0 0-15,0 0 32,0 0-32,0 0 0,0 0 31,26 0-31,-26 0 31,0 0-15,-1 0 124,1 0-30,0 0-63,26 0-1,-26 0 48,-26 25 0,0 1-63,0 0-15,0 0-16,0 0 47,0 0-32,0 0 1,0 26 0,0-26 15,0 0-31,0 0 15,0 0-15,0-1 16,0 27 0,0-26 15,0 0-15,0 0-1,0 0 1,0 0 15,0 26 0,0-78 172,-52 26-109,26 0-47,0 0-31,0 0-1,1 0 17,-1 0-32,-26 0 31,26 0-31,0 0 31,0 0 0,0 0 16,0 0-16,26-26-31,-26 26 16,0 0 15,0 0 1,1 0-17,-1 0 95,0 0-79,0 0 0,0 0 32,26-26 140,0 0-156,0 0-32,0 0-15,0 0 110,26 26 155,0 0-249,0 0-16,0 0 15,-1 0 1,1 0-16,0 0 16,0 0-16,0 0 15,0 0-15,0 0 16,0 0 0,0 0 77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FC5A88-25A4-48D6-8071-6C8EC3BB5ABC}" type="datetimeFigureOut">
              <a:rPr lang="en-US" smtClean="0"/>
              <a:pPr/>
              <a:t>9/25/2017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7523BD-6C12-4E44-AA2F-D88ED9317DD7}" type="slidenum">
              <a:rPr lang="en-US" smtClean="0"/>
              <a:pPr/>
              <a:t>‹#›</a:t>
            </a:fld>
            <a:endParaRPr lang="en-US"/>
          </a:p>
        </p:txBody>
      </p:sp>
    </p:spTree>
    <p:extLst>
      <p:ext uri="{BB962C8B-B14F-4D97-AF65-F5344CB8AC3E}">
        <p14:creationId xmlns:p14="http://schemas.microsoft.com/office/powerpoint/2010/main" val="326544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7523BD-6C12-4E44-AA2F-D88ED9317DD7}" type="slidenum">
              <a:rPr lang="en-US" smtClean="0"/>
              <a:pPr/>
              <a:t>12</a:t>
            </a:fld>
            <a:endParaRPr lang="en-US"/>
          </a:p>
        </p:txBody>
      </p:sp>
    </p:spTree>
    <p:extLst>
      <p:ext uri="{BB962C8B-B14F-4D97-AF65-F5344CB8AC3E}">
        <p14:creationId xmlns:p14="http://schemas.microsoft.com/office/powerpoint/2010/main" val="679852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7AA83C2-5AB6-46B3-8369-90F292F1D6A8}" type="datetimeFigureOut">
              <a:rPr lang="en-US" smtClean="0"/>
              <a:pPr/>
              <a:t>9/25/2017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pPr/>
              <a:t>9/25/2017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pPr/>
              <a:t>9/25/2017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9/25/2017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80609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9/25/2017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744955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9/25/2017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93021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9/25/2017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150861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9/25/2017</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529530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9/25/2017</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035430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9/25/2017</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229052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9/25/2017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03834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pPr/>
              <a:t>9/25/2017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9/25/2017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162987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9/25/2017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528297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9/25/2017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15028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AA83C2-5AB6-46B3-8369-90F292F1D6A8}" type="datetimeFigureOut">
              <a:rPr lang="en-US" smtClean="0"/>
              <a:pPr/>
              <a:t>9/25/2017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AA83C2-5AB6-46B3-8369-90F292F1D6A8}" type="datetimeFigureOut">
              <a:rPr lang="en-US" smtClean="0"/>
              <a:pPr/>
              <a:t>9/25/2017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AA83C2-5AB6-46B3-8369-90F292F1D6A8}" type="datetimeFigureOut">
              <a:rPr lang="en-US" smtClean="0"/>
              <a:pPr/>
              <a:t>9/25/2017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AA83C2-5AB6-46B3-8369-90F292F1D6A8}" type="datetimeFigureOut">
              <a:rPr lang="en-US" smtClean="0"/>
              <a:pPr/>
              <a:t>9/25/2017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A83C2-5AB6-46B3-8369-90F292F1D6A8}" type="datetimeFigureOut">
              <a:rPr lang="en-US" smtClean="0"/>
              <a:pPr/>
              <a:t>9/25/2017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pPr/>
              <a:t>9/25/2017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pPr/>
              <a:t>9/25/2017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A83C2-5AB6-46B3-8369-90F292F1D6A8}" type="datetimeFigureOut">
              <a:rPr lang="en-US" smtClean="0"/>
              <a:pPr/>
              <a:t>9/25/2017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6F0AD-4C7D-49DE-BEC9-602946BC9C9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A83C2-5AB6-46B3-8369-90F292F1D6A8}" type="datetimeFigureOut">
              <a:rPr lang="en-US" smtClean="0">
                <a:solidFill>
                  <a:prstClr val="black">
                    <a:tint val="75000"/>
                  </a:prstClr>
                </a:solidFill>
                <a:latin typeface="Calibri"/>
              </a:rPr>
              <a:pPr/>
              <a:t>9/25/2017</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116879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oleObject" Target="../embeddings/oleObject22.bin"/><Relationship Id="rId7" Type="http://schemas.openxmlformats.org/officeDocument/2006/relationships/image" Target="../media/image33.gi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31.emf"/><Relationship Id="rId5" Type="http://schemas.openxmlformats.org/officeDocument/2006/relationships/oleObject" Target="../embeddings/oleObject23.bin"/><Relationship Id="rId4" Type="http://schemas.openxmlformats.org/officeDocument/2006/relationships/image" Target="../media/image30.emf"/><Relationship Id="rId9" Type="http://schemas.openxmlformats.org/officeDocument/2006/relationships/image" Target="../media/image32.wmf"/></Relationships>
</file>

<file path=ppt/slides/_rels/slide11.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35.emf"/><Relationship Id="rId11" Type="http://schemas.openxmlformats.org/officeDocument/2006/relationships/comments" Target="../comments/comment1.xml"/><Relationship Id="rId5" Type="http://schemas.openxmlformats.org/officeDocument/2006/relationships/oleObject" Target="../embeddings/oleObject26.bin"/><Relationship Id="rId10" Type="http://schemas.openxmlformats.org/officeDocument/2006/relationships/image" Target="../media/image37.emf"/><Relationship Id="rId4" Type="http://schemas.openxmlformats.org/officeDocument/2006/relationships/image" Target="../media/image34.emf"/><Relationship Id="rId9" Type="http://schemas.openxmlformats.org/officeDocument/2006/relationships/oleObject" Target="../embeddings/oleObject28.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image" Target="../media/image42.emf"/><Relationship Id="rId3" Type="http://schemas.openxmlformats.org/officeDocument/2006/relationships/notesSlide" Target="../notesSlides/notesSlide1.xml"/><Relationship Id="rId7" Type="http://schemas.openxmlformats.org/officeDocument/2006/relationships/image" Target="../media/image39.emf"/><Relationship Id="rId12"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30.bin"/><Relationship Id="rId11" Type="http://schemas.openxmlformats.org/officeDocument/2006/relationships/image" Target="../media/image41.emf"/><Relationship Id="rId5" Type="http://schemas.openxmlformats.org/officeDocument/2006/relationships/image" Target="../media/image38.wmf"/><Relationship Id="rId10" Type="http://schemas.openxmlformats.org/officeDocument/2006/relationships/oleObject" Target="../embeddings/oleObject32.bin"/><Relationship Id="rId4" Type="http://schemas.openxmlformats.org/officeDocument/2006/relationships/oleObject" Target="../embeddings/oleObject29.bin"/><Relationship Id="rId9" Type="http://schemas.openxmlformats.org/officeDocument/2006/relationships/image" Target="../media/image40.emf"/></Relationships>
</file>

<file path=ppt/slides/_rels/slide13.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44.wmf"/><Relationship Id="rId5" Type="http://schemas.openxmlformats.org/officeDocument/2006/relationships/oleObject" Target="../embeddings/oleObject35.bin"/><Relationship Id="rId4" Type="http://schemas.openxmlformats.org/officeDocument/2006/relationships/image" Target="../media/image43.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46.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47.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49.emf"/><Relationship Id="rId5" Type="http://schemas.openxmlformats.org/officeDocument/2006/relationships/oleObject" Target="../embeddings/oleObject40.bin"/><Relationship Id="rId4" Type="http://schemas.openxmlformats.org/officeDocument/2006/relationships/image" Target="../media/image48.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51.emf"/><Relationship Id="rId5" Type="http://schemas.openxmlformats.org/officeDocument/2006/relationships/oleObject" Target="../embeddings/oleObject42.bin"/><Relationship Id="rId4" Type="http://schemas.openxmlformats.org/officeDocument/2006/relationships/image" Target="../media/image50.emf"/></Relationships>
</file>

<file path=ppt/slides/_rels/slide18.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oleObject" Target="../embeddings/oleObject48.bin"/><Relationship Id="rId3" Type="http://schemas.openxmlformats.org/officeDocument/2006/relationships/oleObject" Target="../embeddings/oleObject43.bin"/><Relationship Id="rId7" Type="http://schemas.openxmlformats.org/officeDocument/2006/relationships/oleObject" Target="../embeddings/oleObject45.bin"/><Relationship Id="rId12" Type="http://schemas.openxmlformats.org/officeDocument/2006/relationships/image" Target="../media/image56.e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53.emf"/><Relationship Id="rId11" Type="http://schemas.openxmlformats.org/officeDocument/2006/relationships/oleObject" Target="../embeddings/oleObject47.bin"/><Relationship Id="rId5" Type="http://schemas.openxmlformats.org/officeDocument/2006/relationships/oleObject" Target="../embeddings/oleObject44.bin"/><Relationship Id="rId10" Type="http://schemas.openxmlformats.org/officeDocument/2006/relationships/image" Target="../media/image55.emf"/><Relationship Id="rId4" Type="http://schemas.openxmlformats.org/officeDocument/2006/relationships/image" Target="../media/image52.emf"/><Relationship Id="rId9" Type="http://schemas.openxmlformats.org/officeDocument/2006/relationships/oleObject" Target="../embeddings/oleObject46.bin"/><Relationship Id="rId14" Type="http://schemas.openxmlformats.org/officeDocument/2006/relationships/image" Target="../media/image57.emf"/></Relationships>
</file>

<file path=ppt/slides/_rels/slide19.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oleObject" Target="../embeddings/oleObject49.bin"/><Relationship Id="rId7" Type="http://schemas.openxmlformats.org/officeDocument/2006/relationships/oleObject" Target="../embeddings/oleObject51.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59.emf"/><Relationship Id="rId5" Type="http://schemas.openxmlformats.org/officeDocument/2006/relationships/oleObject" Target="../embeddings/oleObject50.bin"/><Relationship Id="rId4" Type="http://schemas.openxmlformats.org/officeDocument/2006/relationships/image" Target="../media/image58.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emf"/><Relationship Id="rId5" Type="http://schemas.openxmlformats.org/officeDocument/2006/relationships/oleObject" Target="../embeddings/oleObject2.bin"/><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oleObject" Target="../embeddings/oleObject52.bin"/><Relationship Id="rId7" Type="http://schemas.openxmlformats.org/officeDocument/2006/relationships/oleObject" Target="../embeddings/oleObject54.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59.emf"/><Relationship Id="rId5" Type="http://schemas.openxmlformats.org/officeDocument/2006/relationships/oleObject" Target="../embeddings/oleObject53.bin"/><Relationship Id="rId4" Type="http://schemas.openxmlformats.org/officeDocument/2006/relationships/image" Target="../media/image58.emf"/></Relationships>
</file>

<file path=ppt/slides/_rels/slide21.xml.rels><?xml version="1.0" encoding="UTF-8" standalone="yes"?>
<Relationships xmlns="http://schemas.openxmlformats.org/package/2006/relationships"><Relationship Id="rId8" Type="http://schemas.openxmlformats.org/officeDocument/2006/relationships/image" Target="../media/image63.emf"/><Relationship Id="rId13" Type="http://schemas.openxmlformats.org/officeDocument/2006/relationships/image" Target="../media/image67.emf"/><Relationship Id="rId3" Type="http://schemas.openxmlformats.org/officeDocument/2006/relationships/oleObject" Target="../embeddings/oleObject55.bin"/><Relationship Id="rId7" Type="http://schemas.openxmlformats.org/officeDocument/2006/relationships/oleObject" Target="../embeddings/oleObject57.bin"/><Relationship Id="rId12" Type="http://schemas.openxmlformats.org/officeDocument/2006/relationships/customXml" Target="../ink/ink1.xml"/><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62.wmf"/><Relationship Id="rId11" Type="http://schemas.openxmlformats.org/officeDocument/2006/relationships/image" Target="../media/image66.jpeg"/><Relationship Id="rId5" Type="http://schemas.openxmlformats.org/officeDocument/2006/relationships/oleObject" Target="../embeddings/oleObject56.bin"/><Relationship Id="rId15" Type="http://schemas.openxmlformats.org/officeDocument/2006/relationships/image" Target="../media/image68.emf"/><Relationship Id="rId10" Type="http://schemas.openxmlformats.org/officeDocument/2006/relationships/image" Target="../media/image65.jpeg"/><Relationship Id="rId4" Type="http://schemas.openxmlformats.org/officeDocument/2006/relationships/image" Target="../media/image61.emf"/><Relationship Id="rId9" Type="http://schemas.openxmlformats.org/officeDocument/2006/relationships/image" Target="../media/image64.png"/><Relationship Id="rId14" Type="http://schemas.openxmlformats.org/officeDocument/2006/relationships/customXml" Target="../ink/ink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5.wmf"/><Relationship Id="rId5" Type="http://schemas.openxmlformats.org/officeDocument/2006/relationships/oleObject" Target="../embeddings/oleObject4.bin"/><Relationship Id="rId10" Type="http://schemas.openxmlformats.org/officeDocument/2006/relationships/image" Target="../media/image7.emf"/><Relationship Id="rId4" Type="http://schemas.openxmlformats.org/officeDocument/2006/relationships/image" Target="../media/image4.wmf"/><Relationship Id="rId9" Type="http://schemas.openxmlformats.org/officeDocument/2006/relationships/oleObject" Target="../embeddings/oleObject6.bin"/></Relationships>
</file>

<file path=ppt/slides/_rels/slide3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18.xml"/><Relationship Id="rId1" Type="http://schemas.openxmlformats.org/officeDocument/2006/relationships/vmlDrawing" Target="../drawings/vmlDrawing19.vml"/><Relationship Id="rId4" Type="http://schemas.openxmlformats.org/officeDocument/2006/relationships/image" Target="../media/image81.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18.xml"/><Relationship Id="rId1" Type="http://schemas.openxmlformats.org/officeDocument/2006/relationships/vmlDrawing" Target="../drawings/vmlDrawing20.vml"/><Relationship Id="rId4" Type="http://schemas.openxmlformats.org/officeDocument/2006/relationships/image" Target="../media/image82.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18.xml"/><Relationship Id="rId1" Type="http://schemas.openxmlformats.org/officeDocument/2006/relationships/vmlDrawing" Target="../drawings/vmlDrawing21.vml"/><Relationship Id="rId6" Type="http://schemas.openxmlformats.org/officeDocument/2006/relationships/image" Target="../media/image83.emf"/><Relationship Id="rId5" Type="http://schemas.openxmlformats.org/officeDocument/2006/relationships/oleObject" Target="../embeddings/oleObject61.bin"/><Relationship Id="rId4" Type="http://schemas.openxmlformats.org/officeDocument/2006/relationships/image" Target="../media/image82.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18.xml"/><Relationship Id="rId1" Type="http://schemas.openxmlformats.org/officeDocument/2006/relationships/vmlDrawing" Target="../drawings/vmlDrawing22.vml"/><Relationship Id="rId4" Type="http://schemas.openxmlformats.org/officeDocument/2006/relationships/image" Target="../media/image82.emf"/></Relationships>
</file>

<file path=ppt/slides/_rels/slide39.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oleObject" Target="../embeddings/oleObject63.bin"/><Relationship Id="rId7" Type="http://schemas.openxmlformats.org/officeDocument/2006/relationships/oleObject" Target="../embeddings/oleObject65.bin"/><Relationship Id="rId2" Type="http://schemas.openxmlformats.org/officeDocument/2006/relationships/slideLayout" Target="../slideLayouts/slideLayout18.xml"/><Relationship Id="rId1" Type="http://schemas.openxmlformats.org/officeDocument/2006/relationships/vmlDrawing" Target="../drawings/vmlDrawing23.vml"/><Relationship Id="rId6" Type="http://schemas.openxmlformats.org/officeDocument/2006/relationships/image" Target="../media/image85.emf"/><Relationship Id="rId5" Type="http://schemas.openxmlformats.org/officeDocument/2006/relationships/oleObject" Target="../embeddings/oleObject64.bin"/><Relationship Id="rId4" Type="http://schemas.openxmlformats.org/officeDocument/2006/relationships/image" Target="../media/image84.emf"/></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11.emf"/><Relationship Id="rId18" Type="http://schemas.openxmlformats.org/officeDocument/2006/relationships/oleObject" Target="../embeddings/oleObject14.bin"/><Relationship Id="rId3" Type="http://schemas.openxmlformats.org/officeDocument/2006/relationships/image" Target="../media/image17.png"/><Relationship Id="rId21" Type="http://schemas.openxmlformats.org/officeDocument/2006/relationships/image" Target="../media/image15.emf"/><Relationship Id="rId7" Type="http://schemas.openxmlformats.org/officeDocument/2006/relationships/image" Target="../media/image8.emf"/><Relationship Id="rId12" Type="http://schemas.openxmlformats.org/officeDocument/2006/relationships/oleObject" Target="../embeddings/oleObject11.bin"/><Relationship Id="rId17" Type="http://schemas.openxmlformats.org/officeDocument/2006/relationships/image" Target="../media/image13.emf"/><Relationship Id="rId2" Type="http://schemas.openxmlformats.org/officeDocument/2006/relationships/slideLayout" Target="../slideLayouts/slideLayout7.xml"/><Relationship Id="rId16" Type="http://schemas.openxmlformats.org/officeDocument/2006/relationships/oleObject" Target="../embeddings/oleObject13.bin"/><Relationship Id="rId20" Type="http://schemas.openxmlformats.org/officeDocument/2006/relationships/oleObject" Target="../embeddings/oleObject15.bin"/><Relationship Id="rId1" Type="http://schemas.openxmlformats.org/officeDocument/2006/relationships/vmlDrawing" Target="../drawings/vmlDrawing3.vml"/><Relationship Id="rId6" Type="http://schemas.openxmlformats.org/officeDocument/2006/relationships/oleObject" Target="../embeddings/oleObject8.bin"/><Relationship Id="rId11" Type="http://schemas.openxmlformats.org/officeDocument/2006/relationships/image" Target="../media/image10.emf"/><Relationship Id="rId5" Type="http://schemas.openxmlformats.org/officeDocument/2006/relationships/image" Target="../media/image7.emf"/><Relationship Id="rId15" Type="http://schemas.openxmlformats.org/officeDocument/2006/relationships/image" Target="../media/image12.emf"/><Relationship Id="rId23" Type="http://schemas.openxmlformats.org/officeDocument/2006/relationships/image" Target="../media/image16.emf"/><Relationship Id="rId10" Type="http://schemas.openxmlformats.org/officeDocument/2006/relationships/oleObject" Target="../embeddings/oleObject10.bin"/><Relationship Id="rId19" Type="http://schemas.openxmlformats.org/officeDocument/2006/relationships/image" Target="../media/image14.emf"/><Relationship Id="rId4" Type="http://schemas.openxmlformats.org/officeDocument/2006/relationships/oleObject" Target="../embeddings/oleObject7.bin"/><Relationship Id="rId9" Type="http://schemas.openxmlformats.org/officeDocument/2006/relationships/image" Target="../media/image9.emf"/><Relationship Id="rId14" Type="http://schemas.openxmlformats.org/officeDocument/2006/relationships/oleObject" Target="../embeddings/oleObject12.bin"/><Relationship Id="rId22" Type="http://schemas.openxmlformats.org/officeDocument/2006/relationships/oleObject" Target="../embeddings/oleObject16.bin"/></Relationships>
</file>

<file path=ppt/slides/_rels/slide40.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oleObject" Target="../embeddings/oleObject66.bin"/><Relationship Id="rId7" Type="http://schemas.openxmlformats.org/officeDocument/2006/relationships/oleObject" Target="../embeddings/oleObject68.bin"/><Relationship Id="rId2" Type="http://schemas.openxmlformats.org/officeDocument/2006/relationships/slideLayout" Target="../slideLayouts/slideLayout18.xml"/><Relationship Id="rId1" Type="http://schemas.openxmlformats.org/officeDocument/2006/relationships/vmlDrawing" Target="../drawings/vmlDrawing24.vml"/><Relationship Id="rId6" Type="http://schemas.openxmlformats.org/officeDocument/2006/relationships/image" Target="../media/image87.emf"/><Relationship Id="rId5" Type="http://schemas.openxmlformats.org/officeDocument/2006/relationships/oleObject" Target="../embeddings/oleObject67.bin"/><Relationship Id="rId4" Type="http://schemas.openxmlformats.org/officeDocument/2006/relationships/image" Target="../media/image86.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18.xml"/><Relationship Id="rId1" Type="http://schemas.openxmlformats.org/officeDocument/2006/relationships/vmlDrawing" Target="../drawings/vmlDrawing25.vml"/><Relationship Id="rId6" Type="http://schemas.openxmlformats.org/officeDocument/2006/relationships/image" Target="../media/image90.emf"/><Relationship Id="rId5" Type="http://schemas.openxmlformats.org/officeDocument/2006/relationships/oleObject" Target="../embeddings/oleObject70.bin"/><Relationship Id="rId4" Type="http://schemas.openxmlformats.org/officeDocument/2006/relationships/image" Target="../media/image89.emf"/></Relationships>
</file>

<file path=ppt/slides/_rels/slide42.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oleObject" Target="../embeddings/oleObject71.bin"/><Relationship Id="rId7" Type="http://schemas.openxmlformats.org/officeDocument/2006/relationships/oleObject" Target="../embeddings/oleObject73.bin"/><Relationship Id="rId2" Type="http://schemas.openxmlformats.org/officeDocument/2006/relationships/slideLayout" Target="../slideLayouts/slideLayout18.xml"/><Relationship Id="rId1" Type="http://schemas.openxmlformats.org/officeDocument/2006/relationships/vmlDrawing" Target="../drawings/vmlDrawing26.vml"/><Relationship Id="rId6" Type="http://schemas.openxmlformats.org/officeDocument/2006/relationships/image" Target="../media/image92.wmf"/><Relationship Id="rId5" Type="http://schemas.openxmlformats.org/officeDocument/2006/relationships/oleObject" Target="../embeddings/oleObject72.bin"/><Relationship Id="rId4" Type="http://schemas.openxmlformats.org/officeDocument/2006/relationships/image" Target="../media/image91.emf"/></Relationships>
</file>

<file path=ppt/slides/_rels/slide43.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oleObject" Target="../embeddings/oleObject74.bin"/><Relationship Id="rId7" Type="http://schemas.openxmlformats.org/officeDocument/2006/relationships/oleObject" Target="../embeddings/oleObject76.bin"/><Relationship Id="rId2" Type="http://schemas.openxmlformats.org/officeDocument/2006/relationships/slideLayout" Target="../slideLayouts/slideLayout18.xml"/><Relationship Id="rId1" Type="http://schemas.openxmlformats.org/officeDocument/2006/relationships/vmlDrawing" Target="../drawings/vmlDrawing27.vml"/><Relationship Id="rId6" Type="http://schemas.openxmlformats.org/officeDocument/2006/relationships/image" Target="../media/image95.emf"/><Relationship Id="rId5" Type="http://schemas.openxmlformats.org/officeDocument/2006/relationships/oleObject" Target="../embeddings/oleObject75.bin"/><Relationship Id="rId4" Type="http://schemas.openxmlformats.org/officeDocument/2006/relationships/image" Target="../media/image94.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18.xml"/><Relationship Id="rId1" Type="http://schemas.openxmlformats.org/officeDocument/2006/relationships/vmlDrawing" Target="../drawings/vmlDrawing28.vml"/><Relationship Id="rId4" Type="http://schemas.openxmlformats.org/officeDocument/2006/relationships/image" Target="../media/image97.emf"/></Relationships>
</file>

<file path=ppt/slides/_rels/slide45.xml.rels><?xml version="1.0" encoding="UTF-8" standalone="yes"?>
<Relationships xmlns="http://schemas.openxmlformats.org/package/2006/relationships"><Relationship Id="rId8" Type="http://schemas.openxmlformats.org/officeDocument/2006/relationships/image" Target="../media/image100.wmf"/><Relationship Id="rId3" Type="http://schemas.openxmlformats.org/officeDocument/2006/relationships/oleObject" Target="../embeddings/oleObject78.bin"/><Relationship Id="rId7" Type="http://schemas.openxmlformats.org/officeDocument/2006/relationships/oleObject" Target="../embeddings/oleObject80.bin"/><Relationship Id="rId12" Type="http://schemas.openxmlformats.org/officeDocument/2006/relationships/image" Target="../media/image101.emf"/><Relationship Id="rId2" Type="http://schemas.openxmlformats.org/officeDocument/2006/relationships/slideLayout" Target="../slideLayouts/slideLayout18.xml"/><Relationship Id="rId1" Type="http://schemas.openxmlformats.org/officeDocument/2006/relationships/vmlDrawing" Target="../drawings/vmlDrawing29.vml"/><Relationship Id="rId6" Type="http://schemas.openxmlformats.org/officeDocument/2006/relationships/image" Target="../media/image99.wmf"/><Relationship Id="rId11" Type="http://schemas.openxmlformats.org/officeDocument/2006/relationships/oleObject" Target="../embeddings/oleObject82.bin"/><Relationship Id="rId5" Type="http://schemas.openxmlformats.org/officeDocument/2006/relationships/oleObject" Target="../embeddings/oleObject79.bin"/><Relationship Id="rId10" Type="http://schemas.openxmlformats.org/officeDocument/2006/relationships/image" Target="../media/image97.emf"/><Relationship Id="rId4" Type="http://schemas.openxmlformats.org/officeDocument/2006/relationships/image" Target="../media/image98.emf"/><Relationship Id="rId9" Type="http://schemas.openxmlformats.org/officeDocument/2006/relationships/oleObject" Target="../embeddings/oleObject81.bin"/></Relationships>
</file>

<file path=ppt/slides/_rels/slide46.xml.rels><?xml version="1.0" encoding="UTF-8" standalone="yes"?>
<Relationships xmlns="http://schemas.openxmlformats.org/package/2006/relationships"><Relationship Id="rId8" Type="http://schemas.openxmlformats.org/officeDocument/2006/relationships/image" Target="../media/image104.emf"/><Relationship Id="rId3" Type="http://schemas.openxmlformats.org/officeDocument/2006/relationships/oleObject" Target="../embeddings/oleObject83.bin"/><Relationship Id="rId7" Type="http://schemas.openxmlformats.org/officeDocument/2006/relationships/oleObject" Target="../embeddings/oleObject85.bin"/><Relationship Id="rId2" Type="http://schemas.openxmlformats.org/officeDocument/2006/relationships/slideLayout" Target="../slideLayouts/slideLayout18.xml"/><Relationship Id="rId1" Type="http://schemas.openxmlformats.org/officeDocument/2006/relationships/vmlDrawing" Target="../drawings/vmlDrawing30.vml"/><Relationship Id="rId6" Type="http://schemas.openxmlformats.org/officeDocument/2006/relationships/image" Target="../media/image103.emf"/><Relationship Id="rId5" Type="http://schemas.openxmlformats.org/officeDocument/2006/relationships/oleObject" Target="../embeddings/oleObject84.bin"/><Relationship Id="rId4" Type="http://schemas.openxmlformats.org/officeDocument/2006/relationships/image" Target="../media/image102.emf"/></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8.emf"/><Relationship Id="rId4" Type="http://schemas.openxmlformats.org/officeDocument/2006/relationships/oleObject" Target="../embeddings/oleObject17.bin"/></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oleObject" Target="../embeddings/oleObject18.bin"/><Relationship Id="rId7" Type="http://schemas.openxmlformats.org/officeDocument/2006/relationships/image" Target="../media/image25.jpe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4.emf"/><Relationship Id="rId5" Type="http://schemas.openxmlformats.org/officeDocument/2006/relationships/oleObject" Target="../embeddings/oleObject19.bin"/><Relationship Id="rId4" Type="http://schemas.openxmlformats.org/officeDocument/2006/relationships/image" Target="../media/image23.emf"/></Relationships>
</file>

<file path=ppt/slides/_rels/slide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oleObject" Target="../embeddings/oleObject20.bin"/><Relationship Id="rId7" Type="http://schemas.openxmlformats.org/officeDocument/2006/relationships/image" Target="../media/image29.jpeg"/><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28.emf"/><Relationship Id="rId5" Type="http://schemas.openxmlformats.org/officeDocument/2006/relationships/oleObject" Target="../embeddings/oleObject21.bin"/><Relationship Id="rId4" Type="http://schemas.openxmlformats.org/officeDocument/2006/relationships/image" Target="../media/image27.emf"/></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Lecture 3: Hydrogen Atom</a:t>
            </a:r>
          </a:p>
        </p:txBody>
      </p:sp>
      <p:pic>
        <p:nvPicPr>
          <p:cNvPr id="7" name="Picture 6"/>
          <p:cNvPicPr>
            <a:picLocks noChangeAspect="1"/>
          </p:cNvPicPr>
          <p:nvPr/>
        </p:nvPicPr>
        <p:blipFill>
          <a:blip r:embed="rId2"/>
          <a:stretch>
            <a:fillRect/>
          </a:stretch>
        </p:blipFill>
        <p:spPr>
          <a:xfrm>
            <a:off x="1803400" y="939800"/>
            <a:ext cx="5524500" cy="4978400"/>
          </a:xfrm>
          <a:prstGeom prst="rect">
            <a:avLst/>
          </a:prstGeom>
        </p:spPr>
      </p:pic>
      <p:sp>
        <p:nvSpPr>
          <p:cNvPr id="9" name="Rectangle 8"/>
          <p:cNvSpPr/>
          <p:nvPr/>
        </p:nvSpPr>
        <p:spPr>
          <a:xfrm>
            <a:off x="4555870" y="6381690"/>
            <a:ext cx="4491609" cy="400110"/>
          </a:xfrm>
          <a:prstGeom prst="rect">
            <a:avLst/>
          </a:prstGeom>
        </p:spPr>
        <p:txBody>
          <a:bodyPr wrap="none">
            <a:spAutoFit/>
          </a:bodyPr>
          <a:lstStyle/>
          <a:p>
            <a:r>
              <a:rPr lang="en-US" sz="2000" dirty="0">
                <a:latin typeface="Georgia"/>
                <a:cs typeface="Georgia"/>
              </a:rPr>
              <a:t>http://</a:t>
            </a:r>
            <a:r>
              <a:rPr lang="en-US" sz="2000" dirty="0" err="1">
                <a:latin typeface="Georgia"/>
                <a:cs typeface="Georgia"/>
              </a:rPr>
              <a:t>www.moleculestothemax.com</a:t>
            </a:r>
            <a:r>
              <a:rPr lang="en-US" sz="2000" dirty="0">
                <a:latin typeface="Georgia"/>
                <a:cs typeface="Georgia"/>
              </a:rPr>
              <a:t>/</a:t>
            </a:r>
          </a:p>
        </p:txBody>
      </p:sp>
    </p:spTree>
    <p:extLst>
      <p:ext uri="{BB962C8B-B14F-4D97-AF65-F5344CB8AC3E}">
        <p14:creationId xmlns:p14="http://schemas.microsoft.com/office/powerpoint/2010/main" val="1341765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a:t>
            </a:r>
          </a:p>
        </p:txBody>
      </p:sp>
      <p:graphicFrame>
        <p:nvGraphicFramePr>
          <p:cNvPr id="177154" name="Object 7"/>
          <p:cNvGraphicFramePr>
            <a:graphicFrameLocks noChangeAspect="1"/>
          </p:cNvGraphicFramePr>
          <p:nvPr>
            <p:extLst>
              <p:ext uri="{D42A27DB-BD31-4B8C-83A1-F6EECF244321}">
                <p14:modId xmlns:p14="http://schemas.microsoft.com/office/powerpoint/2010/main" val="1180314045"/>
              </p:ext>
            </p:extLst>
          </p:nvPr>
        </p:nvGraphicFramePr>
        <p:xfrm>
          <a:off x="965200" y="3813175"/>
          <a:ext cx="5137150" cy="965200"/>
        </p:xfrm>
        <a:graphic>
          <a:graphicData uri="http://schemas.openxmlformats.org/presentationml/2006/ole">
            <mc:AlternateContent xmlns:mc="http://schemas.openxmlformats.org/markup-compatibility/2006">
              <mc:Choice xmlns:v="urn:schemas-microsoft-com:vml" Requires="v">
                <p:oleObj spid="_x0000_s1305" name="Equation" r:id="rId3" imgW="2578100" imgH="482600" progId="Equation.3">
                  <p:embed/>
                </p:oleObj>
              </mc:Choice>
              <mc:Fallback>
                <p:oleObj name="Equation" r:id="rId3" imgW="2578100" imgH="482600" progId="Equation.3">
                  <p:embed/>
                  <p:pic>
                    <p:nvPicPr>
                      <p:cNvPr id="0" name=""/>
                      <p:cNvPicPr>
                        <a:picLocks noChangeAspect="1" noChangeArrowheads="1"/>
                      </p:cNvPicPr>
                      <p:nvPr/>
                    </p:nvPicPr>
                    <p:blipFill>
                      <a:blip r:embed="rId4"/>
                      <a:srcRect/>
                      <a:stretch>
                        <a:fillRect/>
                      </a:stretch>
                    </p:blipFill>
                    <p:spPr bwMode="auto">
                      <a:xfrm>
                        <a:off x="965200" y="3813175"/>
                        <a:ext cx="5137150" cy="965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77155" name="Object 7"/>
          <p:cNvGraphicFramePr>
            <a:graphicFrameLocks noChangeAspect="1"/>
          </p:cNvGraphicFramePr>
          <p:nvPr>
            <p:extLst>
              <p:ext uri="{D42A27DB-BD31-4B8C-83A1-F6EECF244321}">
                <p14:modId xmlns:p14="http://schemas.microsoft.com/office/powerpoint/2010/main" val="3346214498"/>
              </p:ext>
            </p:extLst>
          </p:nvPr>
        </p:nvGraphicFramePr>
        <p:xfrm>
          <a:off x="963613" y="3127375"/>
          <a:ext cx="2482850" cy="508000"/>
        </p:xfrm>
        <a:graphic>
          <a:graphicData uri="http://schemas.openxmlformats.org/presentationml/2006/ole">
            <mc:AlternateContent xmlns:mc="http://schemas.openxmlformats.org/markup-compatibility/2006">
              <mc:Choice xmlns:v="urn:schemas-microsoft-com:vml" Requires="v">
                <p:oleObj spid="_x0000_s1306" name="Equation" r:id="rId5" imgW="1244600" imgH="254000" progId="Equation.3">
                  <p:embed/>
                </p:oleObj>
              </mc:Choice>
              <mc:Fallback>
                <p:oleObj name="Equation" r:id="rId5" imgW="1244600" imgH="254000" progId="Equation.3">
                  <p:embed/>
                  <p:pic>
                    <p:nvPicPr>
                      <p:cNvPr id="0" name=""/>
                      <p:cNvPicPr>
                        <a:picLocks noChangeAspect="1" noChangeArrowheads="1"/>
                      </p:cNvPicPr>
                      <p:nvPr/>
                    </p:nvPicPr>
                    <p:blipFill>
                      <a:blip r:embed="rId6"/>
                      <a:srcRect/>
                      <a:stretch>
                        <a:fillRect/>
                      </a:stretch>
                    </p:blipFill>
                    <p:spPr bwMode="auto">
                      <a:xfrm>
                        <a:off x="963613" y="3127375"/>
                        <a:ext cx="2482850" cy="50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3" name="Group 10"/>
          <p:cNvGrpSpPr/>
          <p:nvPr/>
        </p:nvGrpSpPr>
        <p:grpSpPr>
          <a:xfrm>
            <a:off x="838200" y="990600"/>
            <a:ext cx="2118360" cy="2125980"/>
            <a:chOff x="838200" y="990600"/>
            <a:chExt cx="2118360" cy="2125980"/>
          </a:xfrm>
        </p:grpSpPr>
        <p:pic>
          <p:nvPicPr>
            <p:cNvPr id="8" name="Picture 7" descr="bohr_1.gif"/>
            <p:cNvPicPr>
              <a:picLocks noChangeAspect="1"/>
            </p:cNvPicPr>
            <p:nvPr/>
          </p:nvPicPr>
          <p:blipFill>
            <a:blip r:embed="rId7" cstate="print"/>
            <a:stretch>
              <a:fillRect/>
            </a:stretch>
          </p:blipFill>
          <p:spPr>
            <a:xfrm>
              <a:off x="838200" y="990600"/>
              <a:ext cx="2118360" cy="2125980"/>
            </a:xfrm>
            <a:prstGeom prst="rect">
              <a:avLst/>
            </a:prstGeom>
          </p:spPr>
        </p:pic>
        <p:sp>
          <p:nvSpPr>
            <p:cNvPr id="10" name="Rectangle 9"/>
            <p:cNvSpPr/>
            <p:nvPr/>
          </p:nvSpPr>
          <p:spPr>
            <a:xfrm>
              <a:off x="1371600" y="1143000"/>
              <a:ext cx="1382110" cy="461665"/>
            </a:xfrm>
            <a:prstGeom prst="rect">
              <a:avLst/>
            </a:prstGeom>
          </p:spPr>
          <p:txBody>
            <a:bodyPr wrap="none">
              <a:spAutoFit/>
            </a:bodyPr>
            <a:lstStyle/>
            <a:p>
              <a:r>
                <a:rPr lang="en-US" sz="2400" dirty="0">
                  <a:solidFill>
                    <a:prstClr val="black"/>
                  </a:solidFill>
                  <a:latin typeface="Georgia" pitchFamily="18" charset="0"/>
                </a:rPr>
                <a:t>(</a:t>
              </a:r>
              <a:r>
                <a:rPr lang="en-US" sz="2400" i="1" dirty="0">
                  <a:solidFill>
                    <a:prstClr val="black"/>
                  </a:solidFill>
                  <a:latin typeface="Georgia" pitchFamily="18" charset="0"/>
                </a:rPr>
                <a:t>x</a:t>
              </a:r>
              <a:r>
                <a:rPr lang="en-US" sz="2400" i="1" baseline="-25000" dirty="0">
                  <a:solidFill>
                    <a:prstClr val="black"/>
                  </a:solidFill>
                  <a:latin typeface="Georgia" pitchFamily="18" charset="0"/>
                </a:rPr>
                <a:t>e</a:t>
              </a:r>
              <a:r>
                <a:rPr lang="en-US" sz="2400" i="1" dirty="0">
                  <a:solidFill>
                    <a:prstClr val="black"/>
                  </a:solidFill>
                  <a:latin typeface="Georgia" pitchFamily="18" charset="0"/>
                </a:rPr>
                <a:t>,y</a:t>
              </a:r>
              <a:r>
                <a:rPr lang="en-US" sz="2400" i="1" baseline="-25000" dirty="0">
                  <a:solidFill>
                    <a:prstClr val="black"/>
                  </a:solidFill>
                  <a:latin typeface="Georgia" pitchFamily="18" charset="0"/>
                </a:rPr>
                <a:t>e</a:t>
              </a:r>
              <a:r>
                <a:rPr lang="en-US" sz="2400" i="1" dirty="0">
                  <a:solidFill>
                    <a:prstClr val="black"/>
                  </a:solidFill>
                  <a:latin typeface="Georgia" pitchFamily="18" charset="0"/>
                </a:rPr>
                <a:t>,z</a:t>
              </a:r>
              <a:r>
                <a:rPr lang="en-US" sz="2400" i="1" baseline="-25000" dirty="0">
                  <a:solidFill>
                    <a:prstClr val="black"/>
                  </a:solidFill>
                  <a:latin typeface="Georgia" pitchFamily="18" charset="0"/>
                </a:rPr>
                <a:t>e</a:t>
              </a:r>
              <a:r>
                <a:rPr lang="en-US" sz="2400" dirty="0">
                  <a:solidFill>
                    <a:prstClr val="black"/>
                  </a:solidFill>
                  <a:latin typeface="Georgia" pitchFamily="18" charset="0"/>
                </a:rPr>
                <a:t>)</a:t>
              </a:r>
              <a:endParaRPr lang="en-US" dirty="0"/>
            </a:p>
          </p:txBody>
        </p:sp>
      </p:grpSp>
      <p:sp>
        <p:nvSpPr>
          <p:cNvPr id="12" name="Rectangle 11"/>
          <p:cNvSpPr/>
          <p:nvPr/>
        </p:nvSpPr>
        <p:spPr>
          <a:xfrm>
            <a:off x="1295400" y="2129135"/>
            <a:ext cx="1515158" cy="461665"/>
          </a:xfrm>
          <a:prstGeom prst="rect">
            <a:avLst/>
          </a:prstGeom>
        </p:spPr>
        <p:txBody>
          <a:bodyPr wrap="none">
            <a:spAutoFit/>
          </a:bodyPr>
          <a:lstStyle/>
          <a:p>
            <a:r>
              <a:rPr lang="en-US" sz="2400" dirty="0">
                <a:solidFill>
                  <a:prstClr val="black"/>
                </a:solidFill>
                <a:latin typeface="Georgia" pitchFamily="18" charset="0"/>
              </a:rPr>
              <a:t>(</a:t>
            </a:r>
            <a:r>
              <a:rPr lang="en-US" sz="2400" i="1" dirty="0">
                <a:solidFill>
                  <a:prstClr val="black"/>
                </a:solidFill>
                <a:latin typeface="Georgia" pitchFamily="18" charset="0"/>
              </a:rPr>
              <a:t>x</a:t>
            </a:r>
            <a:r>
              <a:rPr lang="en-US" sz="2400" i="1" baseline="-25000" dirty="0">
                <a:solidFill>
                  <a:prstClr val="black"/>
                </a:solidFill>
                <a:latin typeface="Georgia" pitchFamily="18" charset="0"/>
              </a:rPr>
              <a:t>N</a:t>
            </a:r>
            <a:r>
              <a:rPr lang="en-US" sz="2400" i="1" dirty="0">
                <a:solidFill>
                  <a:prstClr val="black"/>
                </a:solidFill>
                <a:latin typeface="Georgia" pitchFamily="18" charset="0"/>
              </a:rPr>
              <a:t>,y</a:t>
            </a:r>
            <a:r>
              <a:rPr lang="en-US" sz="2400" i="1" baseline="-25000" dirty="0">
                <a:solidFill>
                  <a:prstClr val="black"/>
                </a:solidFill>
                <a:latin typeface="Georgia" pitchFamily="18" charset="0"/>
              </a:rPr>
              <a:t>N</a:t>
            </a:r>
            <a:r>
              <a:rPr lang="en-US" sz="2400" i="1" dirty="0">
                <a:solidFill>
                  <a:prstClr val="black"/>
                </a:solidFill>
                <a:latin typeface="Georgia" pitchFamily="18" charset="0"/>
              </a:rPr>
              <a:t>,z</a:t>
            </a:r>
            <a:r>
              <a:rPr lang="en-US" sz="2400" i="1" baseline="-25000" dirty="0">
                <a:solidFill>
                  <a:prstClr val="black"/>
                </a:solidFill>
                <a:latin typeface="Georgia" pitchFamily="18" charset="0"/>
              </a:rPr>
              <a:t>N</a:t>
            </a:r>
            <a:r>
              <a:rPr lang="en-US" sz="2400" dirty="0">
                <a:solidFill>
                  <a:prstClr val="black"/>
                </a:solidFill>
                <a:latin typeface="Georgia" pitchFamily="18" charset="0"/>
              </a:rPr>
              <a:t>)</a:t>
            </a:r>
            <a:endParaRPr lang="en-US" dirty="0"/>
          </a:p>
        </p:txBody>
      </p:sp>
      <p:graphicFrame>
        <p:nvGraphicFramePr>
          <p:cNvPr id="178182" name="Object 6"/>
          <p:cNvGraphicFramePr>
            <a:graphicFrameLocks noChangeAspect="1"/>
          </p:cNvGraphicFramePr>
          <p:nvPr/>
        </p:nvGraphicFramePr>
        <p:xfrm>
          <a:off x="889000" y="4902200"/>
          <a:ext cx="6102350" cy="914400"/>
        </p:xfrm>
        <a:graphic>
          <a:graphicData uri="http://schemas.openxmlformats.org/presentationml/2006/ole">
            <mc:AlternateContent xmlns:mc="http://schemas.openxmlformats.org/markup-compatibility/2006">
              <mc:Choice xmlns:v="urn:schemas-microsoft-com:vml" Requires="v">
                <p:oleObj spid="_x0000_s1307" name="Equation" r:id="rId8" imgW="3060700" imgH="457200" progId="">
                  <p:embed/>
                </p:oleObj>
              </mc:Choice>
              <mc:Fallback>
                <p:oleObj name="Equation" r:id="rId8" imgW="3060700" imgH="45720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9000" y="4902200"/>
                        <a:ext cx="6102350"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3" name="Rectangle 12"/>
          <p:cNvSpPr/>
          <p:nvPr/>
        </p:nvSpPr>
        <p:spPr>
          <a:xfrm>
            <a:off x="3352800" y="1066800"/>
            <a:ext cx="5562600" cy="1200329"/>
          </a:xfrm>
          <a:prstGeom prst="rect">
            <a:avLst/>
          </a:prstGeom>
          <a:solidFill>
            <a:srgbClr val="9BBB59">
              <a:alpha val="25000"/>
            </a:srgbClr>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rPr>
              <a:t>Two particle central-force problem</a:t>
            </a:r>
          </a:p>
          <a:p>
            <a:endParaRPr lang="en-US" sz="2400" dirty="0">
              <a:solidFill>
                <a:prstClr val="black"/>
              </a:solidFill>
              <a:latin typeface="Georgia" pitchFamily="18" charset="0"/>
            </a:endParaRPr>
          </a:p>
          <a:p>
            <a:r>
              <a:rPr lang="en-US" sz="2400" dirty="0">
                <a:solidFill>
                  <a:prstClr val="black"/>
                </a:solidFill>
                <a:latin typeface="Georgia" pitchFamily="18" charset="0"/>
              </a:rPr>
              <a:t>Completely solvable – a rare example!</a:t>
            </a:r>
          </a:p>
        </p:txBody>
      </p:sp>
    </p:spTree>
    <p:extLst>
      <p:ext uri="{BB962C8B-B14F-4D97-AF65-F5344CB8AC3E}">
        <p14:creationId xmlns:p14="http://schemas.microsoft.com/office/powerpoint/2010/main" val="2563738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4502" name="Object 7"/>
          <p:cNvGraphicFramePr>
            <a:graphicFrameLocks noChangeAspect="1"/>
          </p:cNvGraphicFramePr>
          <p:nvPr>
            <p:extLst>
              <p:ext uri="{D42A27DB-BD31-4B8C-83A1-F6EECF244321}">
                <p14:modId xmlns:p14="http://schemas.microsoft.com/office/powerpoint/2010/main" val="248944669"/>
              </p:ext>
            </p:extLst>
          </p:nvPr>
        </p:nvGraphicFramePr>
        <p:xfrm>
          <a:off x="965200" y="2103438"/>
          <a:ext cx="6604000" cy="1879600"/>
        </p:xfrm>
        <a:graphic>
          <a:graphicData uri="http://schemas.openxmlformats.org/presentationml/2006/ole">
            <mc:AlternateContent xmlns:mc="http://schemas.openxmlformats.org/markup-compatibility/2006">
              <mc:Choice xmlns:v="urn:schemas-microsoft-com:vml" Requires="v">
                <p:oleObj spid="_x0000_s63989" name="Equation" r:id="rId3" imgW="3314700" imgH="939800" progId="Equation.3">
                  <p:embed/>
                </p:oleObj>
              </mc:Choice>
              <mc:Fallback>
                <p:oleObj name="Equation" r:id="rId3" imgW="3314700" imgH="939800" progId="Equation.3">
                  <p:embed/>
                  <p:pic>
                    <p:nvPicPr>
                      <p:cNvPr id="0" name="Picture 13"/>
                      <p:cNvPicPr>
                        <a:picLocks noChangeAspect="1" noChangeArrowheads="1"/>
                      </p:cNvPicPr>
                      <p:nvPr/>
                    </p:nvPicPr>
                    <p:blipFill>
                      <a:blip r:embed="rId4"/>
                      <a:srcRect/>
                      <a:stretch>
                        <a:fillRect/>
                      </a:stretch>
                    </p:blipFill>
                    <p:spPr bwMode="auto">
                      <a:xfrm>
                        <a:off x="965200" y="2103438"/>
                        <a:ext cx="6604000" cy="187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 name="Rounded Rectangle 9"/>
          <p:cNvSpPr/>
          <p:nvPr/>
        </p:nvSpPr>
        <p:spPr>
          <a:xfrm>
            <a:off x="6324600" y="3200400"/>
            <a:ext cx="1371600" cy="838200"/>
          </a:xfrm>
          <a:prstGeom prst="roundRect">
            <a:avLst/>
          </a:prstGeom>
          <a:solidFill>
            <a:schemeClr val="accent4">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581400" y="3200400"/>
            <a:ext cx="1143000" cy="6096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a:t>
            </a:r>
          </a:p>
        </p:txBody>
      </p:sp>
      <p:graphicFrame>
        <p:nvGraphicFramePr>
          <p:cNvPr id="179206" name="Object 7"/>
          <p:cNvGraphicFramePr>
            <a:graphicFrameLocks noChangeAspect="1"/>
          </p:cNvGraphicFramePr>
          <p:nvPr>
            <p:extLst>
              <p:ext uri="{D42A27DB-BD31-4B8C-83A1-F6EECF244321}">
                <p14:modId xmlns:p14="http://schemas.microsoft.com/office/powerpoint/2010/main" val="1354576058"/>
              </p:ext>
            </p:extLst>
          </p:nvPr>
        </p:nvGraphicFramePr>
        <p:xfrm>
          <a:off x="1103313" y="4470400"/>
          <a:ext cx="6273800" cy="1016000"/>
        </p:xfrm>
        <a:graphic>
          <a:graphicData uri="http://schemas.openxmlformats.org/presentationml/2006/ole">
            <mc:AlternateContent xmlns:mc="http://schemas.openxmlformats.org/markup-compatibility/2006">
              <mc:Choice xmlns:v="urn:schemas-microsoft-com:vml" Requires="v">
                <p:oleObj spid="_x0000_s63990" name="Equation" r:id="rId5" imgW="3149600" imgH="508000" progId="Equation.3">
                  <p:embed/>
                </p:oleObj>
              </mc:Choice>
              <mc:Fallback>
                <p:oleObj name="Equation" r:id="rId5" imgW="3149600" imgH="508000" progId="Equation.3">
                  <p:embed/>
                  <p:pic>
                    <p:nvPicPr>
                      <p:cNvPr id="0" name="Picture 10"/>
                      <p:cNvPicPr>
                        <a:picLocks noChangeAspect="1" noChangeArrowheads="1"/>
                      </p:cNvPicPr>
                      <p:nvPr/>
                    </p:nvPicPr>
                    <p:blipFill>
                      <a:blip r:embed="rId6"/>
                      <a:srcRect/>
                      <a:stretch>
                        <a:fillRect/>
                      </a:stretch>
                    </p:blipFill>
                    <p:spPr bwMode="auto">
                      <a:xfrm>
                        <a:off x="1103313" y="4470400"/>
                        <a:ext cx="6273800" cy="101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5" name="Rectangle 14"/>
          <p:cNvSpPr/>
          <p:nvPr/>
        </p:nvSpPr>
        <p:spPr>
          <a:xfrm>
            <a:off x="838200" y="4034135"/>
            <a:ext cx="3200400" cy="461665"/>
          </a:xfrm>
          <a:prstGeom prst="rect">
            <a:avLst/>
          </a:prstGeom>
          <a:solidFill>
            <a:srgbClr val="9BBB59">
              <a:alpha val="25000"/>
            </a:srgbClr>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rPr>
              <a:t>Schrödinger Equation</a:t>
            </a:r>
          </a:p>
        </p:txBody>
      </p:sp>
      <p:graphicFrame>
        <p:nvGraphicFramePr>
          <p:cNvPr id="179208" name="Object 8"/>
          <p:cNvGraphicFramePr>
            <a:graphicFrameLocks noChangeAspect="1"/>
          </p:cNvGraphicFramePr>
          <p:nvPr>
            <p:extLst>
              <p:ext uri="{D42A27DB-BD31-4B8C-83A1-F6EECF244321}">
                <p14:modId xmlns:p14="http://schemas.microsoft.com/office/powerpoint/2010/main" val="68469886"/>
              </p:ext>
            </p:extLst>
          </p:nvPr>
        </p:nvGraphicFramePr>
        <p:xfrm>
          <a:off x="1103313" y="5918200"/>
          <a:ext cx="3998912" cy="508000"/>
        </p:xfrm>
        <a:graphic>
          <a:graphicData uri="http://schemas.openxmlformats.org/presentationml/2006/ole">
            <mc:AlternateContent xmlns:mc="http://schemas.openxmlformats.org/markup-compatibility/2006">
              <mc:Choice xmlns:v="urn:schemas-microsoft-com:vml" Requires="v">
                <p:oleObj spid="_x0000_s63991" name="Equation" r:id="rId7" imgW="2006600" imgH="254000" progId="Equation.3">
                  <p:embed/>
                </p:oleObj>
              </mc:Choice>
              <mc:Fallback>
                <p:oleObj name="Equation" r:id="rId7" imgW="2006600" imgH="254000" progId="Equation.3">
                  <p:embed/>
                  <p:pic>
                    <p:nvPicPr>
                      <p:cNvPr id="0" name="Picture 11"/>
                      <p:cNvPicPr>
                        <a:picLocks noChangeAspect="1" noChangeArrowheads="1"/>
                      </p:cNvPicPr>
                      <p:nvPr/>
                    </p:nvPicPr>
                    <p:blipFill>
                      <a:blip r:embed="rId8"/>
                      <a:srcRect/>
                      <a:stretch>
                        <a:fillRect/>
                      </a:stretch>
                    </p:blipFill>
                    <p:spPr bwMode="auto">
                      <a:xfrm>
                        <a:off x="1103313" y="5918200"/>
                        <a:ext cx="3998912" cy="50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79209" name="Object 7"/>
          <p:cNvGraphicFramePr>
            <a:graphicFrameLocks noChangeAspect="1"/>
          </p:cNvGraphicFramePr>
          <p:nvPr>
            <p:extLst>
              <p:ext uri="{D42A27DB-BD31-4B8C-83A1-F6EECF244321}">
                <p14:modId xmlns:p14="http://schemas.microsoft.com/office/powerpoint/2010/main" val="3456925002"/>
              </p:ext>
            </p:extLst>
          </p:nvPr>
        </p:nvGraphicFramePr>
        <p:xfrm>
          <a:off x="965200" y="1009650"/>
          <a:ext cx="5137150" cy="965200"/>
        </p:xfrm>
        <a:graphic>
          <a:graphicData uri="http://schemas.openxmlformats.org/presentationml/2006/ole">
            <mc:AlternateContent xmlns:mc="http://schemas.openxmlformats.org/markup-compatibility/2006">
              <mc:Choice xmlns:v="urn:schemas-microsoft-com:vml" Requires="v">
                <p:oleObj spid="_x0000_s63992" name="Equation" r:id="rId9" imgW="2578100" imgH="482600" progId="Equation.3">
                  <p:embed/>
                </p:oleObj>
              </mc:Choice>
              <mc:Fallback>
                <p:oleObj name="Equation" r:id="rId9" imgW="2578100" imgH="482600" progId="Equation.3">
                  <p:embed/>
                  <p:pic>
                    <p:nvPicPr>
                      <p:cNvPr id="0" name="Picture 12"/>
                      <p:cNvPicPr>
                        <a:picLocks noChangeAspect="1" noChangeArrowheads="1"/>
                      </p:cNvPicPr>
                      <p:nvPr/>
                    </p:nvPicPr>
                    <p:blipFill>
                      <a:blip r:embed="rId10"/>
                      <a:srcRect/>
                      <a:stretch>
                        <a:fillRect/>
                      </a:stretch>
                    </p:blipFill>
                    <p:spPr bwMode="auto">
                      <a:xfrm>
                        <a:off x="965200" y="1009650"/>
                        <a:ext cx="5137150" cy="965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9" name="Rounded Rectangle 8"/>
          <p:cNvSpPr/>
          <p:nvPr/>
        </p:nvSpPr>
        <p:spPr>
          <a:xfrm>
            <a:off x="4784834" y="3200400"/>
            <a:ext cx="930166" cy="609600"/>
          </a:xfrm>
          <a:prstGeom prst="roundRect">
            <a:avLst/>
          </a:prstGeom>
          <a:solidFill>
            <a:schemeClr val="tx2">
              <a:lumMod val="7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071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5" fill="hold" nodeType="clickEffect">
                                  <p:stCondLst>
                                    <p:cond delay="0"/>
                                  </p:stCondLst>
                                  <p:childTnLst>
                                    <p:set>
                                      <p:cBhvr>
                                        <p:cTn id="10" dur="1" fill="hold">
                                          <p:stCondLst>
                                            <p:cond delay="0"/>
                                          </p:stCondLst>
                                        </p:cTn>
                                        <p:tgtEl>
                                          <p:spTgt spid="179206"/>
                                        </p:tgtEl>
                                        <p:attrNameLst>
                                          <p:attrName>style.visibility</p:attrName>
                                        </p:attrNameLst>
                                      </p:cBhvr>
                                      <p:to>
                                        <p:strVal val="visible"/>
                                      </p:to>
                                    </p:set>
                                    <p:animEffect transition="in" filter="blinds(vertical)">
                                      <p:cBhvr>
                                        <p:cTn id="11" dur="800"/>
                                        <p:tgtEl>
                                          <p:spTgt spid="179206"/>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179208"/>
                                        </p:tgtEl>
                                        <p:attrNameLst>
                                          <p:attrName>style.visibility</p:attrName>
                                        </p:attrNameLst>
                                      </p:cBhvr>
                                      <p:to>
                                        <p:strVal val="visible"/>
                                      </p:to>
                                    </p:set>
                                    <p:animEffect transition="in" filter="checkerboard(across)">
                                      <p:cBhvr>
                                        <p:cTn id="16" dur="700"/>
                                        <p:tgtEl>
                                          <p:spTgt spid="179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581400" y="2514600"/>
            <a:ext cx="2743200" cy="4267200"/>
          </a:xfrm>
          <a:prstGeom prst="roundRect">
            <a:avLst/>
          </a:prstGeom>
          <a:solidFill>
            <a:srgbClr val="0000FF">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 Relative Frame of Reference</a:t>
            </a:r>
          </a:p>
        </p:txBody>
      </p:sp>
      <p:sp>
        <p:nvSpPr>
          <p:cNvPr id="31" name="Rectangle 30"/>
          <p:cNvSpPr/>
          <p:nvPr/>
        </p:nvSpPr>
        <p:spPr>
          <a:xfrm>
            <a:off x="889000" y="2057400"/>
            <a:ext cx="7366000" cy="400110"/>
          </a:xfrm>
          <a:prstGeom prst="rect">
            <a:avLst/>
          </a:prstGeom>
          <a:solidFill>
            <a:srgbClr val="9BBB59">
              <a:alpha val="23000"/>
            </a:srgbClr>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000" dirty="0">
                <a:solidFill>
                  <a:prstClr val="black"/>
                </a:solidFill>
                <a:latin typeface="Georgia" pitchFamily="18" charset="0"/>
              </a:rPr>
              <a:t>Separation of </a:t>
            </a:r>
            <a:r>
              <a:rPr lang="en-US" sz="2000" b="1" i="1" dirty="0">
                <a:solidFill>
                  <a:prstClr val="black"/>
                </a:solidFill>
                <a:latin typeface="Georgia" pitchFamily="18" charset="0"/>
              </a:rPr>
              <a:t>Ĥ</a:t>
            </a:r>
            <a:r>
              <a:rPr lang="en-US" sz="2000" dirty="0">
                <a:solidFill>
                  <a:prstClr val="black"/>
                </a:solidFill>
                <a:latin typeface="Georgia" pitchFamily="18" charset="0"/>
              </a:rPr>
              <a:t> into </a:t>
            </a:r>
            <a:r>
              <a:rPr lang="en-US" sz="2000" u="sng" dirty="0">
                <a:solidFill>
                  <a:srgbClr val="FF0000"/>
                </a:solidFill>
                <a:latin typeface="Georgia" pitchFamily="18" charset="0"/>
              </a:rPr>
              <a:t>Center of Mass </a:t>
            </a:r>
            <a:r>
              <a:rPr lang="en-US" sz="2000" dirty="0">
                <a:solidFill>
                  <a:prstClr val="black"/>
                </a:solidFill>
                <a:latin typeface="Georgia" pitchFamily="18" charset="0"/>
              </a:rPr>
              <a:t>and </a:t>
            </a:r>
            <a:r>
              <a:rPr lang="en-US" sz="2000" u="sng" dirty="0">
                <a:solidFill>
                  <a:srgbClr val="0000FF"/>
                </a:solidFill>
                <a:latin typeface="Georgia" pitchFamily="18" charset="0"/>
              </a:rPr>
              <a:t>Internal</a:t>
            </a:r>
            <a:r>
              <a:rPr lang="en-US" sz="2000" dirty="0">
                <a:solidFill>
                  <a:prstClr val="black"/>
                </a:solidFill>
                <a:latin typeface="Georgia" pitchFamily="18" charset="0"/>
              </a:rPr>
              <a:t> co-ordinates</a:t>
            </a:r>
          </a:p>
        </p:txBody>
      </p:sp>
      <p:grpSp>
        <p:nvGrpSpPr>
          <p:cNvPr id="5" name="Group 4"/>
          <p:cNvGrpSpPr/>
          <p:nvPr/>
        </p:nvGrpSpPr>
        <p:grpSpPr>
          <a:xfrm>
            <a:off x="-496" y="3048000"/>
            <a:ext cx="2684634" cy="2519065"/>
            <a:chOff x="-496" y="3048000"/>
            <a:chExt cx="2684634" cy="2519065"/>
          </a:xfrm>
        </p:grpSpPr>
        <p:cxnSp>
          <p:nvCxnSpPr>
            <p:cNvPr id="35" name="Straight Connector 34"/>
            <p:cNvCxnSpPr/>
            <p:nvPr/>
          </p:nvCxnSpPr>
          <p:spPr>
            <a:xfrm rot="5400000" flipH="1" flipV="1">
              <a:off x="418604" y="3924300"/>
              <a:ext cx="1447800" cy="15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142504" y="4648200"/>
              <a:ext cx="1447800" cy="15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0800000" flipV="1">
              <a:off x="-496" y="4648200"/>
              <a:ext cx="1143000" cy="6858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75704" y="5105400"/>
              <a:ext cx="338554" cy="461665"/>
            </a:xfrm>
            <a:prstGeom prst="rect">
              <a:avLst/>
            </a:prstGeom>
          </p:spPr>
          <p:txBody>
            <a:bodyPr wrap="none">
              <a:spAutoFit/>
            </a:bodyPr>
            <a:lstStyle/>
            <a:p>
              <a:r>
                <a:rPr lang="en-US" sz="2400" i="1" dirty="0">
                  <a:solidFill>
                    <a:prstClr val="black"/>
                  </a:solidFill>
                  <a:latin typeface="Georgia" pitchFamily="18" charset="0"/>
                </a:rPr>
                <a:t>x</a:t>
              </a:r>
              <a:endParaRPr lang="en-US" dirty="0"/>
            </a:p>
          </p:txBody>
        </p:sp>
        <p:sp>
          <p:nvSpPr>
            <p:cNvPr id="39" name="Rectangle 38"/>
            <p:cNvSpPr/>
            <p:nvPr/>
          </p:nvSpPr>
          <p:spPr>
            <a:xfrm>
              <a:off x="837704" y="3048000"/>
              <a:ext cx="320922" cy="461665"/>
            </a:xfrm>
            <a:prstGeom prst="rect">
              <a:avLst/>
            </a:prstGeom>
          </p:spPr>
          <p:txBody>
            <a:bodyPr wrap="none">
              <a:spAutoFit/>
            </a:bodyPr>
            <a:lstStyle/>
            <a:p>
              <a:r>
                <a:rPr lang="en-US" sz="2400" i="1" dirty="0">
                  <a:solidFill>
                    <a:prstClr val="black"/>
                  </a:solidFill>
                  <a:latin typeface="Georgia" pitchFamily="18" charset="0"/>
                </a:rPr>
                <a:t>z</a:t>
              </a:r>
              <a:endParaRPr lang="en-US" dirty="0"/>
            </a:p>
          </p:txBody>
        </p:sp>
        <p:sp>
          <p:nvSpPr>
            <p:cNvPr id="40" name="Rectangle 39"/>
            <p:cNvSpPr/>
            <p:nvPr/>
          </p:nvSpPr>
          <p:spPr>
            <a:xfrm>
              <a:off x="2327950" y="4495800"/>
              <a:ext cx="356188" cy="461665"/>
            </a:xfrm>
            <a:prstGeom prst="rect">
              <a:avLst/>
            </a:prstGeom>
          </p:spPr>
          <p:txBody>
            <a:bodyPr wrap="none">
              <a:spAutoFit/>
            </a:bodyPr>
            <a:lstStyle/>
            <a:p>
              <a:r>
                <a:rPr lang="en-US" sz="2400" i="1" dirty="0">
                  <a:solidFill>
                    <a:prstClr val="black"/>
                  </a:solidFill>
                  <a:latin typeface="Georgia" pitchFamily="18" charset="0"/>
                </a:rPr>
                <a:t>y</a:t>
              </a:r>
              <a:endParaRPr lang="en-US" dirty="0"/>
            </a:p>
          </p:txBody>
        </p:sp>
      </p:grpSp>
      <p:sp>
        <p:nvSpPr>
          <p:cNvPr id="44" name="Oval 43"/>
          <p:cNvSpPr>
            <a:spLocks noChangeAspect="1"/>
          </p:cNvSpPr>
          <p:nvPr/>
        </p:nvSpPr>
        <p:spPr>
          <a:xfrm>
            <a:off x="1790204" y="3479800"/>
            <a:ext cx="76200" cy="762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1142504" y="3416300"/>
            <a:ext cx="685800" cy="1231900"/>
            <a:chOff x="1142504" y="3416300"/>
            <a:chExt cx="685800" cy="1231900"/>
          </a:xfrm>
        </p:grpSpPr>
        <p:cxnSp>
          <p:nvCxnSpPr>
            <p:cNvPr id="42" name="Straight Connector 41"/>
            <p:cNvCxnSpPr/>
            <p:nvPr/>
          </p:nvCxnSpPr>
          <p:spPr>
            <a:xfrm rot="5400000" flipH="1" flipV="1">
              <a:off x="913904" y="3733800"/>
              <a:ext cx="1143000" cy="685800"/>
            </a:xfrm>
            <a:prstGeom prst="line">
              <a:avLst/>
            </a:prstGeom>
            <a:ln w="25400">
              <a:solidFill>
                <a:srgbClr val="0000FF">
                  <a:alpha val="60000"/>
                </a:srgbClr>
              </a:solidFill>
              <a:tailEnd type="stealth" w="lg" len="med"/>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1365491" y="3416300"/>
              <a:ext cx="383438" cy="400110"/>
            </a:xfrm>
            <a:prstGeom prst="rect">
              <a:avLst/>
            </a:prstGeom>
          </p:spPr>
          <p:txBody>
            <a:bodyPr wrap="none">
              <a:spAutoFit/>
            </a:bodyPr>
            <a:lstStyle/>
            <a:p>
              <a:r>
                <a:rPr lang="en-US" sz="2000" i="1" dirty="0">
                  <a:solidFill>
                    <a:prstClr val="black"/>
                  </a:solidFill>
                  <a:latin typeface="Georgia" pitchFamily="18" charset="0"/>
                </a:rPr>
                <a:t>r</a:t>
              </a:r>
              <a:r>
                <a:rPr lang="en-US" sz="2000" i="1" baseline="-25000" dirty="0">
                  <a:solidFill>
                    <a:prstClr val="black"/>
                  </a:solidFill>
                  <a:latin typeface="Georgia" pitchFamily="18" charset="0"/>
                </a:rPr>
                <a:t>e</a:t>
              </a:r>
              <a:endParaRPr lang="en-US" sz="2000" baseline="-25000" dirty="0"/>
            </a:p>
          </p:txBody>
        </p:sp>
      </p:grpSp>
      <p:grpSp>
        <p:nvGrpSpPr>
          <p:cNvPr id="11" name="Group 10"/>
          <p:cNvGrpSpPr/>
          <p:nvPr/>
        </p:nvGrpSpPr>
        <p:grpSpPr>
          <a:xfrm>
            <a:off x="1155204" y="3721100"/>
            <a:ext cx="889000" cy="939800"/>
            <a:chOff x="1155204" y="3721100"/>
            <a:chExt cx="889000" cy="939800"/>
          </a:xfrm>
        </p:grpSpPr>
        <p:cxnSp>
          <p:nvCxnSpPr>
            <p:cNvPr id="47" name="Straight Arrow Connector 46"/>
            <p:cNvCxnSpPr>
              <a:endCxn id="46" idx="4"/>
            </p:cNvCxnSpPr>
            <p:nvPr/>
          </p:nvCxnSpPr>
          <p:spPr>
            <a:xfrm rot="5400000" flipH="1" flipV="1">
              <a:off x="1129804" y="3746500"/>
              <a:ext cx="939800" cy="889000"/>
            </a:xfrm>
            <a:prstGeom prst="straightConnector1">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1599704" y="3943290"/>
              <a:ext cx="364202" cy="400110"/>
            </a:xfrm>
            <a:prstGeom prst="rect">
              <a:avLst/>
            </a:prstGeom>
          </p:spPr>
          <p:txBody>
            <a:bodyPr wrap="none">
              <a:spAutoFit/>
            </a:bodyPr>
            <a:lstStyle/>
            <a:p>
              <a:r>
                <a:rPr lang="en-US" sz="2000" i="1" dirty="0">
                  <a:solidFill>
                    <a:prstClr val="black"/>
                  </a:solidFill>
                  <a:latin typeface="Georgia" pitchFamily="18" charset="0"/>
                </a:rPr>
                <a:t>R</a:t>
              </a:r>
              <a:endParaRPr lang="en-US" sz="2000" baseline="-25000" dirty="0"/>
            </a:p>
          </p:txBody>
        </p:sp>
      </p:grpSp>
      <p:grpSp>
        <p:nvGrpSpPr>
          <p:cNvPr id="10" name="Group 9"/>
          <p:cNvGrpSpPr/>
          <p:nvPr/>
        </p:nvGrpSpPr>
        <p:grpSpPr>
          <a:xfrm>
            <a:off x="1142504" y="4038600"/>
            <a:ext cx="1371600" cy="609600"/>
            <a:chOff x="1142504" y="4038600"/>
            <a:chExt cx="1371600" cy="609600"/>
          </a:xfrm>
        </p:grpSpPr>
        <p:cxnSp>
          <p:nvCxnSpPr>
            <p:cNvPr id="41" name="Straight Connector 40"/>
            <p:cNvCxnSpPr/>
            <p:nvPr/>
          </p:nvCxnSpPr>
          <p:spPr>
            <a:xfrm flipV="1">
              <a:off x="1142504" y="4038600"/>
              <a:ext cx="1371600" cy="609600"/>
            </a:xfrm>
            <a:prstGeom prst="line">
              <a:avLst/>
            </a:prstGeom>
            <a:ln w="25400">
              <a:solidFill>
                <a:srgbClr val="008000">
                  <a:alpha val="60000"/>
                </a:srgbClr>
              </a:solidFill>
              <a:tailEnd type="stealth" w="lg" len="med"/>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1748929" y="4191000"/>
              <a:ext cx="434734" cy="400110"/>
            </a:xfrm>
            <a:prstGeom prst="rect">
              <a:avLst/>
            </a:prstGeom>
          </p:spPr>
          <p:txBody>
            <a:bodyPr wrap="none">
              <a:spAutoFit/>
            </a:bodyPr>
            <a:lstStyle/>
            <a:p>
              <a:r>
                <a:rPr lang="en-US" sz="2000" i="1" dirty="0">
                  <a:solidFill>
                    <a:prstClr val="black"/>
                  </a:solidFill>
                  <a:latin typeface="Georgia" pitchFamily="18" charset="0"/>
                </a:rPr>
                <a:t>r</a:t>
              </a:r>
              <a:r>
                <a:rPr lang="en-US" sz="2000" i="1" baseline="-25000" dirty="0">
                  <a:solidFill>
                    <a:prstClr val="black"/>
                  </a:solidFill>
                  <a:latin typeface="Georgia" pitchFamily="18" charset="0"/>
                </a:rPr>
                <a:t>N</a:t>
              </a:r>
              <a:endParaRPr lang="en-US" sz="2000" baseline="-25000" dirty="0"/>
            </a:p>
          </p:txBody>
        </p:sp>
      </p:grpSp>
      <p:sp>
        <p:nvSpPr>
          <p:cNvPr id="51" name="Rectangle 50"/>
          <p:cNvSpPr/>
          <p:nvPr/>
        </p:nvSpPr>
        <p:spPr>
          <a:xfrm>
            <a:off x="1787090" y="3181290"/>
            <a:ext cx="1508520" cy="400110"/>
          </a:xfrm>
          <a:prstGeom prst="rect">
            <a:avLst/>
          </a:prstGeom>
        </p:spPr>
        <p:txBody>
          <a:bodyPr wrap="none">
            <a:spAutoFit/>
          </a:bodyPr>
          <a:lstStyle/>
          <a:p>
            <a:r>
              <a:rPr lang="en-US" sz="2000" i="1" dirty="0">
                <a:solidFill>
                  <a:srgbClr val="0000FF"/>
                </a:solidFill>
                <a:latin typeface="Georgia" pitchFamily="18" charset="0"/>
              </a:rPr>
              <a:t>m</a:t>
            </a:r>
            <a:r>
              <a:rPr lang="en-US" sz="2000" i="1" baseline="-25000" dirty="0">
                <a:solidFill>
                  <a:srgbClr val="0000FF"/>
                </a:solidFill>
                <a:latin typeface="Georgia" pitchFamily="18" charset="0"/>
              </a:rPr>
              <a:t>e</a:t>
            </a:r>
            <a:r>
              <a:rPr lang="en-US" sz="2000" i="1" dirty="0">
                <a:solidFill>
                  <a:srgbClr val="0000FF"/>
                </a:solidFill>
                <a:latin typeface="Georgia" pitchFamily="18" charset="0"/>
              </a:rPr>
              <a:t>(</a:t>
            </a:r>
            <a:r>
              <a:rPr lang="en-US" sz="2000" i="1" dirty="0" err="1">
                <a:solidFill>
                  <a:srgbClr val="0000FF"/>
                </a:solidFill>
                <a:latin typeface="Georgia" pitchFamily="18" charset="0"/>
              </a:rPr>
              <a:t>x</a:t>
            </a:r>
            <a:r>
              <a:rPr lang="en-US" sz="2000" i="1" baseline="-25000" dirty="0" err="1">
                <a:solidFill>
                  <a:srgbClr val="0000FF"/>
                </a:solidFill>
                <a:latin typeface="Georgia" pitchFamily="18" charset="0"/>
              </a:rPr>
              <a:t>e</a:t>
            </a:r>
            <a:r>
              <a:rPr lang="en-US" sz="2000" i="1" dirty="0" err="1">
                <a:solidFill>
                  <a:srgbClr val="0000FF"/>
                </a:solidFill>
                <a:latin typeface="Georgia" pitchFamily="18" charset="0"/>
              </a:rPr>
              <a:t>,y</a:t>
            </a:r>
            <a:r>
              <a:rPr lang="en-US" sz="2000" i="1" baseline="-25000" dirty="0" err="1">
                <a:solidFill>
                  <a:srgbClr val="0000FF"/>
                </a:solidFill>
                <a:latin typeface="Georgia" pitchFamily="18" charset="0"/>
              </a:rPr>
              <a:t>e</a:t>
            </a:r>
            <a:r>
              <a:rPr lang="en-US" sz="2000" i="1" dirty="0" err="1">
                <a:solidFill>
                  <a:srgbClr val="0000FF"/>
                </a:solidFill>
                <a:latin typeface="Georgia" pitchFamily="18" charset="0"/>
              </a:rPr>
              <a:t>,z</a:t>
            </a:r>
            <a:r>
              <a:rPr lang="en-US" sz="2000" i="1" baseline="-25000" dirty="0" err="1">
                <a:solidFill>
                  <a:srgbClr val="0000FF"/>
                </a:solidFill>
                <a:latin typeface="Georgia" pitchFamily="18" charset="0"/>
              </a:rPr>
              <a:t>e</a:t>
            </a:r>
            <a:r>
              <a:rPr lang="en-US" sz="2000" i="1" dirty="0">
                <a:solidFill>
                  <a:srgbClr val="0000FF"/>
                </a:solidFill>
                <a:latin typeface="Georgia" pitchFamily="18" charset="0"/>
              </a:rPr>
              <a:t>)</a:t>
            </a:r>
            <a:r>
              <a:rPr lang="en-US" sz="2000" i="1" baseline="-25000" dirty="0">
                <a:solidFill>
                  <a:srgbClr val="0000FF"/>
                </a:solidFill>
                <a:latin typeface="Georgia" pitchFamily="18" charset="0"/>
              </a:rPr>
              <a:t> </a:t>
            </a:r>
            <a:endParaRPr lang="en-US" sz="2000" baseline="-25000" dirty="0">
              <a:solidFill>
                <a:srgbClr val="0000FF"/>
              </a:solidFill>
            </a:endParaRPr>
          </a:p>
        </p:txBody>
      </p:sp>
      <p:grpSp>
        <p:nvGrpSpPr>
          <p:cNvPr id="9" name="Group 8"/>
          <p:cNvGrpSpPr/>
          <p:nvPr/>
        </p:nvGrpSpPr>
        <p:grpSpPr>
          <a:xfrm>
            <a:off x="1758454" y="3644900"/>
            <a:ext cx="587020" cy="488950"/>
            <a:chOff x="1758454" y="3644900"/>
            <a:chExt cx="587020" cy="488950"/>
          </a:xfrm>
        </p:grpSpPr>
        <p:sp>
          <p:nvSpPr>
            <p:cNvPr id="52" name="Rectangle 51"/>
            <p:cNvSpPr/>
            <p:nvPr/>
          </p:nvSpPr>
          <p:spPr>
            <a:xfrm>
              <a:off x="1758454" y="3733740"/>
              <a:ext cx="587020" cy="400110"/>
            </a:xfrm>
            <a:prstGeom prst="rect">
              <a:avLst/>
            </a:prstGeom>
          </p:spPr>
          <p:txBody>
            <a:bodyPr wrap="none">
              <a:spAutoFit/>
            </a:bodyPr>
            <a:lstStyle/>
            <a:p>
              <a:r>
                <a:rPr lang="en-US" sz="2000" i="1" dirty="0">
                  <a:solidFill>
                    <a:prstClr val="black"/>
                  </a:solidFill>
                  <a:latin typeface="Georgia" pitchFamily="18" charset="0"/>
                </a:rPr>
                <a:t>CM</a:t>
              </a:r>
              <a:endParaRPr lang="en-US" sz="2000" baseline="-25000" dirty="0"/>
            </a:p>
          </p:txBody>
        </p:sp>
        <p:sp>
          <p:nvSpPr>
            <p:cNvPr id="46" name="Oval 45"/>
            <p:cNvSpPr>
              <a:spLocks noChangeAspect="1"/>
            </p:cNvSpPr>
            <p:nvPr/>
          </p:nvSpPr>
          <p:spPr>
            <a:xfrm>
              <a:off x="2006104" y="364490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grpSp>
        <p:nvGrpSpPr>
          <p:cNvPr id="12" name="Group 11"/>
          <p:cNvGrpSpPr/>
          <p:nvPr/>
        </p:nvGrpSpPr>
        <p:grpSpPr>
          <a:xfrm>
            <a:off x="1828304" y="3435350"/>
            <a:ext cx="750572" cy="603250"/>
            <a:chOff x="1828304" y="3435350"/>
            <a:chExt cx="750572" cy="603250"/>
          </a:xfrm>
        </p:grpSpPr>
        <p:cxnSp>
          <p:nvCxnSpPr>
            <p:cNvPr id="43" name="Straight Arrow Connector 42"/>
            <p:cNvCxnSpPr/>
            <p:nvPr/>
          </p:nvCxnSpPr>
          <p:spPr>
            <a:xfrm rot="10800000">
              <a:off x="1828304" y="3505200"/>
              <a:ext cx="609600" cy="533400"/>
            </a:xfrm>
            <a:prstGeom prst="straightConnector1">
              <a:avLst/>
            </a:prstGeom>
            <a:ln w="25400">
              <a:solidFill>
                <a:srgbClr val="FF6600"/>
              </a:solidFill>
              <a:tailEnd type="stealth" w="lg"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2063991" y="3435350"/>
              <a:ext cx="514885" cy="400110"/>
            </a:xfrm>
            <a:prstGeom prst="rect">
              <a:avLst/>
            </a:prstGeom>
          </p:spPr>
          <p:txBody>
            <a:bodyPr wrap="none">
              <a:spAutoFit/>
            </a:bodyPr>
            <a:lstStyle/>
            <a:p>
              <a:r>
                <a:rPr lang="en-US" sz="2000" i="1" dirty="0" err="1">
                  <a:solidFill>
                    <a:prstClr val="black"/>
                  </a:solidFill>
                  <a:latin typeface="Georgia" pitchFamily="18" charset="0"/>
                </a:rPr>
                <a:t>r</a:t>
              </a:r>
              <a:r>
                <a:rPr lang="en-US" sz="2000" i="1" baseline="-25000" dirty="0" err="1">
                  <a:solidFill>
                    <a:prstClr val="black"/>
                  </a:solidFill>
                  <a:latin typeface="Georgia" pitchFamily="18" charset="0"/>
                </a:rPr>
                <a:t>eN</a:t>
              </a:r>
              <a:endParaRPr lang="en-US" sz="2000" baseline="-25000" dirty="0"/>
            </a:p>
          </p:txBody>
        </p:sp>
      </p:grpSp>
      <p:grpSp>
        <p:nvGrpSpPr>
          <p:cNvPr id="6" name="Group 5"/>
          <p:cNvGrpSpPr/>
          <p:nvPr/>
        </p:nvGrpSpPr>
        <p:grpSpPr>
          <a:xfrm>
            <a:off x="2057400" y="3810000"/>
            <a:ext cx="1365685" cy="707886"/>
            <a:chOff x="2057400" y="3810000"/>
            <a:chExt cx="1365685" cy="707886"/>
          </a:xfrm>
        </p:grpSpPr>
        <p:sp>
          <p:nvSpPr>
            <p:cNvPr id="45" name="Oval 44"/>
            <p:cNvSpPr>
              <a:spLocks noChangeAspect="1"/>
            </p:cNvSpPr>
            <p:nvPr/>
          </p:nvSpPr>
          <p:spPr>
            <a:xfrm>
              <a:off x="2425204" y="401320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2057400" y="3810000"/>
              <a:ext cx="1365685" cy="707886"/>
            </a:xfrm>
            <a:prstGeom prst="rect">
              <a:avLst/>
            </a:prstGeom>
          </p:spPr>
          <p:txBody>
            <a:bodyPr wrap="square">
              <a:spAutoFit/>
            </a:bodyPr>
            <a:lstStyle/>
            <a:p>
              <a:pPr algn="ctr"/>
              <a:r>
                <a:rPr lang="en-US" sz="2000" i="1" dirty="0">
                  <a:solidFill>
                    <a:srgbClr val="008000"/>
                  </a:solidFill>
                  <a:latin typeface="Georgia" pitchFamily="18" charset="0"/>
                </a:rPr>
                <a:t>M</a:t>
              </a:r>
              <a:r>
                <a:rPr lang="en-US" sz="2000" i="1" baseline="-25000" dirty="0">
                  <a:solidFill>
                    <a:srgbClr val="008000"/>
                  </a:solidFill>
                  <a:latin typeface="Georgia" pitchFamily="18" charset="0"/>
                </a:rPr>
                <a:t>N</a:t>
              </a:r>
            </a:p>
            <a:p>
              <a:pPr algn="ctr"/>
              <a:r>
                <a:rPr lang="en-US" sz="2000" i="1" dirty="0">
                  <a:solidFill>
                    <a:srgbClr val="008000"/>
                  </a:solidFill>
                  <a:latin typeface="Georgia" pitchFamily="18" charset="0"/>
                </a:rPr>
                <a:t>(</a:t>
              </a:r>
              <a:r>
                <a:rPr lang="en-US" sz="2000" i="1" dirty="0" err="1">
                  <a:solidFill>
                    <a:srgbClr val="008000"/>
                  </a:solidFill>
                  <a:latin typeface="Georgia" pitchFamily="18" charset="0"/>
                </a:rPr>
                <a:t>x</a:t>
              </a:r>
              <a:r>
                <a:rPr lang="en-US" sz="2000" i="1" baseline="-25000" dirty="0" err="1">
                  <a:solidFill>
                    <a:srgbClr val="008000"/>
                  </a:solidFill>
                  <a:latin typeface="Georgia" pitchFamily="18" charset="0"/>
                </a:rPr>
                <a:t>N</a:t>
              </a:r>
              <a:r>
                <a:rPr lang="en-US" sz="2000" i="1" dirty="0" err="1">
                  <a:solidFill>
                    <a:srgbClr val="008000"/>
                  </a:solidFill>
                  <a:latin typeface="Georgia" pitchFamily="18" charset="0"/>
                </a:rPr>
                <a:t>,y</a:t>
              </a:r>
              <a:r>
                <a:rPr lang="en-US" sz="2000" i="1" baseline="-25000" dirty="0" err="1">
                  <a:solidFill>
                    <a:srgbClr val="008000"/>
                  </a:solidFill>
                  <a:latin typeface="Georgia" pitchFamily="18" charset="0"/>
                </a:rPr>
                <a:t>N</a:t>
              </a:r>
              <a:r>
                <a:rPr lang="en-US" sz="2000" i="1" dirty="0" err="1">
                  <a:solidFill>
                    <a:srgbClr val="008000"/>
                  </a:solidFill>
                  <a:latin typeface="Georgia" pitchFamily="18" charset="0"/>
                </a:rPr>
                <a:t>,z</a:t>
              </a:r>
              <a:r>
                <a:rPr lang="en-US" sz="2000" i="1" baseline="-25000" dirty="0" err="1">
                  <a:solidFill>
                    <a:srgbClr val="008000"/>
                  </a:solidFill>
                  <a:latin typeface="Georgia" pitchFamily="18" charset="0"/>
                </a:rPr>
                <a:t>N</a:t>
              </a:r>
              <a:r>
                <a:rPr lang="en-US" sz="2000" i="1" dirty="0">
                  <a:solidFill>
                    <a:srgbClr val="008000"/>
                  </a:solidFill>
                  <a:latin typeface="Georgia" pitchFamily="18" charset="0"/>
                </a:rPr>
                <a:t>)</a:t>
              </a:r>
              <a:r>
                <a:rPr lang="en-US" sz="2000" i="1" baseline="-25000" dirty="0">
                  <a:solidFill>
                    <a:srgbClr val="008000"/>
                  </a:solidFill>
                  <a:latin typeface="Georgia" pitchFamily="18" charset="0"/>
                </a:rPr>
                <a:t> </a:t>
              </a:r>
              <a:endParaRPr lang="en-US" sz="2000" baseline="-25000" dirty="0">
                <a:solidFill>
                  <a:srgbClr val="008000"/>
                </a:solidFill>
              </a:endParaRPr>
            </a:p>
          </p:txBody>
        </p:sp>
      </p:grpSp>
      <p:graphicFrame>
        <p:nvGraphicFramePr>
          <p:cNvPr id="189454" name="Object 8"/>
          <p:cNvGraphicFramePr>
            <a:graphicFrameLocks noChangeAspect="1"/>
          </p:cNvGraphicFramePr>
          <p:nvPr/>
        </p:nvGraphicFramePr>
        <p:xfrm>
          <a:off x="6588125" y="2676525"/>
          <a:ext cx="2403475" cy="3606800"/>
        </p:xfrm>
        <a:graphic>
          <a:graphicData uri="http://schemas.openxmlformats.org/presentationml/2006/ole">
            <mc:AlternateContent xmlns:mc="http://schemas.openxmlformats.org/markup-compatibility/2006">
              <mc:Choice xmlns:v="urn:schemas-microsoft-com:vml" Requires="v">
                <p:oleObj spid="_x0000_s64995" name="Equation" r:id="rId4" imgW="1206500" imgH="1803400" progId="">
                  <p:embed/>
                </p:oleObj>
              </mc:Choice>
              <mc:Fallback>
                <p:oleObj name="Equation" r:id="rId4" imgW="1206500" imgH="1803400" progId="">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8125" y="2676525"/>
                        <a:ext cx="2403475" cy="360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39621" name="Object 6"/>
          <p:cNvGraphicFramePr>
            <a:graphicFrameLocks noChangeAspect="1"/>
          </p:cNvGraphicFramePr>
          <p:nvPr>
            <p:extLst>
              <p:ext uri="{D42A27DB-BD31-4B8C-83A1-F6EECF244321}">
                <p14:modId xmlns:p14="http://schemas.microsoft.com/office/powerpoint/2010/main" val="2212358093"/>
              </p:ext>
            </p:extLst>
          </p:nvPr>
        </p:nvGraphicFramePr>
        <p:xfrm>
          <a:off x="1008063" y="873125"/>
          <a:ext cx="6326187" cy="1016000"/>
        </p:xfrm>
        <a:graphic>
          <a:graphicData uri="http://schemas.openxmlformats.org/presentationml/2006/ole">
            <mc:AlternateContent xmlns:mc="http://schemas.openxmlformats.org/markup-compatibility/2006">
              <mc:Choice xmlns:v="urn:schemas-microsoft-com:vml" Requires="v">
                <p:oleObj spid="_x0000_s64996" name="Equation" r:id="rId6" imgW="3175000" imgH="508000" progId="Equation.3">
                  <p:embed/>
                </p:oleObj>
              </mc:Choice>
              <mc:Fallback>
                <p:oleObj name="Equation" r:id="rId6" imgW="3175000" imgH="508000" progId="Equation.3">
                  <p:embed/>
                  <p:pic>
                    <p:nvPicPr>
                      <p:cNvPr id="0" name="Picture 9"/>
                      <p:cNvPicPr>
                        <a:picLocks noChangeAspect="1" noChangeArrowheads="1"/>
                      </p:cNvPicPr>
                      <p:nvPr/>
                    </p:nvPicPr>
                    <p:blipFill>
                      <a:blip r:embed="rId7"/>
                      <a:srcRect/>
                      <a:stretch>
                        <a:fillRect/>
                      </a:stretch>
                    </p:blipFill>
                    <p:spPr bwMode="auto">
                      <a:xfrm>
                        <a:off x="1008063" y="873125"/>
                        <a:ext cx="6326187" cy="101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39622" name="Object 11"/>
          <p:cNvGraphicFramePr>
            <a:graphicFrameLocks noChangeAspect="1"/>
          </p:cNvGraphicFramePr>
          <p:nvPr>
            <p:extLst>
              <p:ext uri="{D42A27DB-BD31-4B8C-83A1-F6EECF244321}">
                <p14:modId xmlns:p14="http://schemas.microsoft.com/office/powerpoint/2010/main" val="3623188922"/>
              </p:ext>
            </p:extLst>
          </p:nvPr>
        </p:nvGraphicFramePr>
        <p:xfrm>
          <a:off x="3775075" y="3060700"/>
          <a:ext cx="2376488" cy="3175000"/>
        </p:xfrm>
        <a:graphic>
          <a:graphicData uri="http://schemas.openxmlformats.org/presentationml/2006/ole">
            <mc:AlternateContent xmlns:mc="http://schemas.openxmlformats.org/markup-compatibility/2006">
              <mc:Choice xmlns:v="urn:schemas-microsoft-com:vml" Requires="v">
                <p:oleObj spid="_x0000_s64997" name="Equation" r:id="rId8" imgW="1193800" imgH="1587500" progId="Equation.3">
                  <p:embed/>
                </p:oleObj>
              </mc:Choice>
              <mc:Fallback>
                <p:oleObj name="Equation" r:id="rId8" imgW="1193800" imgH="1587500" progId="Equation.3">
                  <p:embed/>
                  <p:pic>
                    <p:nvPicPr>
                      <p:cNvPr id="0" name="Picture 10"/>
                      <p:cNvPicPr>
                        <a:picLocks noChangeAspect="1" noChangeArrowheads="1"/>
                      </p:cNvPicPr>
                      <p:nvPr/>
                    </p:nvPicPr>
                    <p:blipFill>
                      <a:blip r:embed="rId9"/>
                      <a:srcRect/>
                      <a:stretch>
                        <a:fillRect/>
                      </a:stretch>
                    </p:blipFill>
                    <p:spPr bwMode="auto">
                      <a:xfrm>
                        <a:off x="3775075" y="3060700"/>
                        <a:ext cx="2376488" cy="317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9" name="Rounded Rectangle 28"/>
          <p:cNvSpPr/>
          <p:nvPr/>
        </p:nvSpPr>
        <p:spPr>
          <a:xfrm>
            <a:off x="6324600" y="2514600"/>
            <a:ext cx="2743200" cy="4267200"/>
          </a:xfrm>
          <a:prstGeom prst="roundRect">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804465367"/>
              </p:ext>
            </p:extLst>
          </p:nvPr>
        </p:nvGraphicFramePr>
        <p:xfrm>
          <a:off x="609600" y="5105400"/>
          <a:ext cx="2692400" cy="736600"/>
        </p:xfrm>
        <a:graphic>
          <a:graphicData uri="http://schemas.openxmlformats.org/presentationml/2006/ole">
            <mc:AlternateContent xmlns:mc="http://schemas.openxmlformats.org/markup-compatibility/2006">
              <mc:Choice xmlns:v="urn:schemas-microsoft-com:vml" Requires="v">
                <p:oleObj spid="_x0000_s64998" name="Equation" r:id="rId10" imgW="1346200" imgH="368300" progId="Equation.3">
                  <p:embed/>
                </p:oleObj>
              </mc:Choice>
              <mc:Fallback>
                <p:oleObj name="Equation" r:id="rId10" imgW="1346200" imgH="368300" progId="Equation.3">
                  <p:embed/>
                  <p:pic>
                    <p:nvPicPr>
                      <p:cNvPr id="0" name=""/>
                      <p:cNvPicPr/>
                      <p:nvPr/>
                    </p:nvPicPr>
                    <p:blipFill>
                      <a:blip r:embed="rId11"/>
                      <a:stretch>
                        <a:fillRect/>
                      </a:stretch>
                    </p:blipFill>
                    <p:spPr>
                      <a:xfrm>
                        <a:off x="609600" y="5105400"/>
                        <a:ext cx="2692400" cy="736600"/>
                      </a:xfrm>
                      <a:prstGeom prst="rect">
                        <a:avLst/>
                      </a:prstGeom>
                    </p:spPr>
                  </p:pic>
                </p:oleObj>
              </mc:Fallback>
            </mc:AlternateContent>
          </a:graphicData>
        </a:graphic>
      </p:graphicFrame>
      <p:graphicFrame>
        <p:nvGraphicFramePr>
          <p:cNvPr id="55" name="Object 54"/>
          <p:cNvGraphicFramePr>
            <a:graphicFrameLocks noChangeAspect="1"/>
          </p:cNvGraphicFramePr>
          <p:nvPr>
            <p:extLst>
              <p:ext uri="{D42A27DB-BD31-4B8C-83A1-F6EECF244321}">
                <p14:modId xmlns:p14="http://schemas.microsoft.com/office/powerpoint/2010/main" val="2702550726"/>
              </p:ext>
            </p:extLst>
          </p:nvPr>
        </p:nvGraphicFramePr>
        <p:xfrm>
          <a:off x="685800" y="6045200"/>
          <a:ext cx="2438400" cy="736600"/>
        </p:xfrm>
        <a:graphic>
          <a:graphicData uri="http://schemas.openxmlformats.org/presentationml/2006/ole">
            <mc:AlternateContent xmlns:mc="http://schemas.openxmlformats.org/markup-compatibility/2006">
              <mc:Choice xmlns:v="urn:schemas-microsoft-com:vml" Requires="v">
                <p:oleObj spid="_x0000_s64999" name="Equation" r:id="rId12" imgW="1219200" imgH="368300" progId="Equation.3">
                  <p:embed/>
                </p:oleObj>
              </mc:Choice>
              <mc:Fallback>
                <p:oleObj name="Equation" r:id="rId12" imgW="1219200" imgH="368300" progId="Equation.3">
                  <p:embed/>
                  <p:pic>
                    <p:nvPicPr>
                      <p:cNvPr id="0" name=""/>
                      <p:cNvPicPr/>
                      <p:nvPr/>
                    </p:nvPicPr>
                    <p:blipFill>
                      <a:blip r:embed="rId13"/>
                      <a:stretch>
                        <a:fillRect/>
                      </a:stretch>
                    </p:blipFill>
                    <p:spPr>
                      <a:xfrm>
                        <a:off x="685800" y="6045200"/>
                        <a:ext cx="2438400" cy="736600"/>
                      </a:xfrm>
                      <a:prstGeom prst="rect">
                        <a:avLst/>
                      </a:prstGeom>
                    </p:spPr>
                  </p:pic>
                </p:oleObj>
              </mc:Fallback>
            </mc:AlternateContent>
          </a:graphicData>
        </a:graphic>
      </p:graphicFrame>
    </p:spTree>
    <p:extLst>
      <p:ext uri="{BB962C8B-B14F-4D97-AF65-F5344CB8AC3E}">
        <p14:creationId xmlns:p14="http://schemas.microsoft.com/office/powerpoint/2010/main" val="164969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96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894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4" grpId="0" animBg="1"/>
      <p:bldP spid="51" grpId="0"/>
      <p:bldP spid="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 Relative Frame of Reference</a:t>
            </a:r>
          </a:p>
        </p:txBody>
      </p:sp>
      <p:graphicFrame>
        <p:nvGraphicFramePr>
          <p:cNvPr id="189445" name="Object 6"/>
          <p:cNvGraphicFramePr>
            <a:graphicFrameLocks noChangeAspect="1"/>
          </p:cNvGraphicFramePr>
          <p:nvPr>
            <p:extLst>
              <p:ext uri="{D42A27DB-BD31-4B8C-83A1-F6EECF244321}">
                <p14:modId xmlns:p14="http://schemas.microsoft.com/office/powerpoint/2010/main" val="800630000"/>
              </p:ext>
            </p:extLst>
          </p:nvPr>
        </p:nvGraphicFramePr>
        <p:xfrm>
          <a:off x="1025525" y="2759075"/>
          <a:ext cx="5972175" cy="2387600"/>
        </p:xfrm>
        <a:graphic>
          <a:graphicData uri="http://schemas.openxmlformats.org/presentationml/2006/ole">
            <mc:AlternateContent xmlns:mc="http://schemas.openxmlformats.org/markup-compatibility/2006">
              <mc:Choice xmlns:v="urn:schemas-microsoft-com:vml" Requires="v">
                <p:oleObj spid="_x0000_s65915" name="Equation" r:id="rId3" imgW="2997200" imgH="1193800" progId="Equation.3">
                  <p:embed/>
                </p:oleObj>
              </mc:Choice>
              <mc:Fallback>
                <p:oleObj name="Equation" r:id="rId3" imgW="2997200" imgH="1193800" progId="Equation.3">
                  <p:embed/>
                  <p:pic>
                    <p:nvPicPr>
                      <p:cNvPr id="0" name="Picture 8"/>
                      <p:cNvPicPr>
                        <a:picLocks noChangeAspect="1" noChangeArrowheads="1"/>
                      </p:cNvPicPr>
                      <p:nvPr/>
                    </p:nvPicPr>
                    <p:blipFill>
                      <a:blip r:embed="rId4"/>
                      <a:srcRect/>
                      <a:stretch>
                        <a:fillRect/>
                      </a:stretch>
                    </p:blipFill>
                    <p:spPr bwMode="auto">
                      <a:xfrm>
                        <a:off x="1025525" y="2759075"/>
                        <a:ext cx="5972175" cy="2387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35528" name="Object 8"/>
          <p:cNvGraphicFramePr>
            <a:graphicFrameLocks noChangeAspect="1"/>
          </p:cNvGraphicFramePr>
          <p:nvPr/>
        </p:nvGraphicFramePr>
        <p:xfrm>
          <a:off x="2822575" y="2047875"/>
          <a:ext cx="279400" cy="406400"/>
        </p:xfrm>
        <a:graphic>
          <a:graphicData uri="http://schemas.openxmlformats.org/presentationml/2006/ole">
            <mc:AlternateContent xmlns:mc="http://schemas.openxmlformats.org/markup-compatibility/2006">
              <mc:Choice xmlns:v="urn:schemas-microsoft-com:vml" Requires="v">
                <p:oleObj spid="_x0000_s65916" name="Equation" r:id="rId5" imgW="139639" imgH="203112" progId="">
                  <p:embed/>
                </p:oleObj>
              </mc:Choice>
              <mc:Fallback>
                <p:oleObj name="Equation" r:id="rId5" imgW="139639" imgH="203112"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2575" y="2047875"/>
                        <a:ext cx="279400" cy="40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35529" name="Object 6"/>
          <p:cNvGraphicFramePr>
            <a:graphicFrameLocks noChangeAspect="1"/>
          </p:cNvGraphicFramePr>
          <p:nvPr>
            <p:extLst>
              <p:ext uri="{D42A27DB-BD31-4B8C-83A1-F6EECF244321}">
                <p14:modId xmlns:p14="http://schemas.microsoft.com/office/powerpoint/2010/main" val="858816975"/>
              </p:ext>
            </p:extLst>
          </p:nvPr>
        </p:nvGraphicFramePr>
        <p:xfrm>
          <a:off x="1008063" y="873125"/>
          <a:ext cx="6326187" cy="1016000"/>
        </p:xfrm>
        <a:graphic>
          <a:graphicData uri="http://schemas.openxmlformats.org/presentationml/2006/ole">
            <mc:AlternateContent xmlns:mc="http://schemas.openxmlformats.org/markup-compatibility/2006">
              <mc:Choice xmlns:v="urn:schemas-microsoft-com:vml" Requires="v">
                <p:oleObj spid="_x0000_s65917" name="Equation" r:id="rId7" imgW="3175000" imgH="508000" progId="Equation.3">
                  <p:embed/>
                </p:oleObj>
              </mc:Choice>
              <mc:Fallback>
                <p:oleObj name="Equation" r:id="rId7" imgW="3175000" imgH="508000" progId="Equation.3">
                  <p:embed/>
                  <p:pic>
                    <p:nvPicPr>
                      <p:cNvPr id="0" name="Picture 10"/>
                      <p:cNvPicPr>
                        <a:picLocks noChangeAspect="1" noChangeArrowheads="1"/>
                      </p:cNvPicPr>
                      <p:nvPr/>
                    </p:nvPicPr>
                    <p:blipFill>
                      <a:blip r:embed="rId8"/>
                      <a:srcRect/>
                      <a:stretch>
                        <a:fillRect/>
                      </a:stretch>
                    </p:blipFill>
                    <p:spPr bwMode="auto">
                      <a:xfrm>
                        <a:off x="1008063" y="873125"/>
                        <a:ext cx="6326187" cy="101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Rounded Rectangle 7"/>
          <p:cNvSpPr/>
          <p:nvPr/>
        </p:nvSpPr>
        <p:spPr>
          <a:xfrm>
            <a:off x="1143000" y="2743200"/>
            <a:ext cx="1219200" cy="1371600"/>
          </a:xfrm>
          <a:prstGeom prst="roundRect">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853572" y="6130985"/>
            <a:ext cx="2978701" cy="4001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a:spAutoFit/>
          </a:bodyPr>
          <a:lstStyle/>
          <a:p>
            <a:pPr lvl="0" algn="ctr"/>
            <a:r>
              <a:rPr lang="en-US" sz="2000" b="1" dirty="0">
                <a:solidFill>
                  <a:srgbClr val="FFFF00"/>
                </a:solidFill>
                <a:latin typeface="Georgia" pitchFamily="18" charset="0"/>
              </a:rPr>
              <a:t>Checkout Appendix-1</a:t>
            </a:r>
          </a:p>
        </p:txBody>
      </p:sp>
      <p:sp>
        <p:nvSpPr>
          <p:cNvPr id="7" name="Rounded Rectangle 6"/>
          <p:cNvSpPr/>
          <p:nvPr/>
        </p:nvSpPr>
        <p:spPr>
          <a:xfrm>
            <a:off x="2362200" y="2743200"/>
            <a:ext cx="2057400" cy="1371600"/>
          </a:xfrm>
          <a:prstGeom prst="roundRect">
            <a:avLst/>
          </a:prstGeom>
          <a:solidFill>
            <a:srgbClr val="0000FF">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017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35528"/>
                                        </p:tgtEl>
                                        <p:attrNameLst>
                                          <p:attrName>style.visibility</p:attrName>
                                        </p:attrNameLst>
                                      </p:cBhvr>
                                      <p:to>
                                        <p:strVal val="visible"/>
                                      </p:to>
                                    </p:set>
                                    <p:animEffect transition="in" filter="wipe(up)">
                                      <p:cBhvr>
                                        <p:cTn id="7" dur="500"/>
                                        <p:tgtEl>
                                          <p:spTgt spid="2355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9445"/>
                                        </p:tgtEl>
                                        <p:attrNameLst>
                                          <p:attrName>style.visibility</p:attrName>
                                        </p:attrNameLst>
                                      </p:cBhvr>
                                      <p:to>
                                        <p:strVal val="visible"/>
                                      </p:to>
                                    </p:set>
                                    <p:animEffect transition="in" filter="wipe(left)">
                                      <p:cBhvr>
                                        <p:cTn id="12" dur="500"/>
                                        <p:tgtEl>
                                          <p:spTgt spid="189445"/>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 Separation to Relative Frame</a:t>
            </a:r>
          </a:p>
        </p:txBody>
      </p:sp>
      <p:sp>
        <p:nvSpPr>
          <p:cNvPr id="4" name="Rectangle 3"/>
          <p:cNvSpPr/>
          <p:nvPr/>
        </p:nvSpPr>
        <p:spPr>
          <a:xfrm>
            <a:off x="914400" y="1066800"/>
            <a:ext cx="7696200" cy="1938992"/>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rPr>
              <a:t>Hydrogen atom has two particles the nucleus and electron with co-ordinates </a:t>
            </a:r>
            <a:r>
              <a:rPr lang="en-US" sz="2400" i="1" dirty="0">
                <a:solidFill>
                  <a:prstClr val="black"/>
                </a:solidFill>
                <a:latin typeface="Georgia" pitchFamily="18" charset="0"/>
              </a:rPr>
              <a:t>x</a:t>
            </a:r>
            <a:r>
              <a:rPr lang="en-US" sz="2400" i="1" baseline="-25000" dirty="0">
                <a:solidFill>
                  <a:prstClr val="black"/>
                </a:solidFill>
                <a:latin typeface="Georgia" pitchFamily="18" charset="0"/>
              </a:rPr>
              <a:t>N</a:t>
            </a:r>
            <a:r>
              <a:rPr lang="en-US" sz="2400" i="1" dirty="0">
                <a:solidFill>
                  <a:prstClr val="black"/>
                </a:solidFill>
                <a:latin typeface="Georgia" pitchFamily="18" charset="0"/>
              </a:rPr>
              <a:t>,y</a:t>
            </a:r>
            <a:r>
              <a:rPr lang="en-US" sz="2400" i="1" baseline="-25000" dirty="0">
                <a:solidFill>
                  <a:prstClr val="black"/>
                </a:solidFill>
                <a:latin typeface="Georgia" pitchFamily="18" charset="0"/>
              </a:rPr>
              <a:t>N</a:t>
            </a:r>
            <a:r>
              <a:rPr lang="en-US" sz="2400" i="1" dirty="0">
                <a:solidFill>
                  <a:prstClr val="black"/>
                </a:solidFill>
                <a:latin typeface="Georgia" pitchFamily="18" charset="0"/>
              </a:rPr>
              <a:t>,z</a:t>
            </a:r>
            <a:r>
              <a:rPr lang="en-US" sz="2400" i="1" baseline="-25000" dirty="0">
                <a:solidFill>
                  <a:prstClr val="black"/>
                </a:solidFill>
                <a:latin typeface="Georgia" pitchFamily="18" charset="0"/>
              </a:rPr>
              <a:t>N</a:t>
            </a:r>
            <a:r>
              <a:rPr lang="en-US" sz="2400" dirty="0">
                <a:solidFill>
                  <a:prstClr val="black"/>
                </a:solidFill>
                <a:latin typeface="Georgia" pitchFamily="18" charset="0"/>
              </a:rPr>
              <a:t> and </a:t>
            </a:r>
            <a:r>
              <a:rPr lang="en-US" sz="2400" i="1" dirty="0">
                <a:solidFill>
                  <a:prstClr val="black"/>
                </a:solidFill>
                <a:latin typeface="Georgia" pitchFamily="18" charset="0"/>
              </a:rPr>
              <a:t>x</a:t>
            </a:r>
            <a:r>
              <a:rPr lang="en-US" sz="2400" i="1" baseline="-25000" dirty="0">
                <a:solidFill>
                  <a:prstClr val="black"/>
                </a:solidFill>
                <a:latin typeface="Georgia" pitchFamily="18" charset="0"/>
              </a:rPr>
              <a:t>e</a:t>
            </a:r>
            <a:r>
              <a:rPr lang="en-US" sz="2400" i="1" dirty="0">
                <a:solidFill>
                  <a:prstClr val="black"/>
                </a:solidFill>
                <a:latin typeface="Georgia" pitchFamily="18" charset="0"/>
              </a:rPr>
              <a:t>,y</a:t>
            </a:r>
            <a:r>
              <a:rPr lang="en-US" sz="2400" i="1" baseline="-25000" dirty="0">
                <a:solidFill>
                  <a:prstClr val="black"/>
                </a:solidFill>
                <a:latin typeface="Georgia" pitchFamily="18" charset="0"/>
              </a:rPr>
              <a:t>e</a:t>
            </a:r>
            <a:r>
              <a:rPr lang="en-US" sz="2400" i="1" dirty="0">
                <a:solidFill>
                  <a:prstClr val="black"/>
                </a:solidFill>
                <a:latin typeface="Georgia" pitchFamily="18" charset="0"/>
              </a:rPr>
              <a:t>,z</a:t>
            </a:r>
            <a:r>
              <a:rPr lang="en-US" sz="2400" i="1" baseline="-25000" dirty="0">
                <a:solidFill>
                  <a:prstClr val="black"/>
                </a:solidFill>
                <a:latin typeface="Georgia" pitchFamily="18" charset="0"/>
              </a:rPr>
              <a:t>e</a:t>
            </a:r>
            <a:endParaRPr lang="en-US" sz="2400" dirty="0">
              <a:solidFill>
                <a:prstClr val="black"/>
              </a:solidFill>
              <a:latin typeface="Georgia" pitchFamily="18" charset="0"/>
            </a:endParaRPr>
          </a:p>
          <a:p>
            <a:endParaRPr lang="en-US" sz="2400" dirty="0">
              <a:solidFill>
                <a:prstClr val="black"/>
              </a:solidFill>
              <a:latin typeface="Georgia" pitchFamily="18" charset="0"/>
            </a:endParaRPr>
          </a:p>
          <a:p>
            <a:r>
              <a:rPr lang="en-US" sz="2400" dirty="0">
                <a:solidFill>
                  <a:prstClr val="black"/>
                </a:solidFill>
                <a:latin typeface="Georgia" pitchFamily="18" charset="0"/>
              </a:rPr>
              <a:t>The potential energy between the two is function of relative co-ordinates </a:t>
            </a:r>
            <a:r>
              <a:rPr lang="en-US" sz="2400" i="1" dirty="0">
                <a:solidFill>
                  <a:prstClr val="black"/>
                </a:solidFill>
                <a:latin typeface="Georgia" pitchFamily="18" charset="0"/>
              </a:rPr>
              <a:t>x=</a:t>
            </a:r>
            <a:r>
              <a:rPr lang="en-US" sz="2400" i="1" dirty="0" err="1">
                <a:solidFill>
                  <a:prstClr val="black"/>
                </a:solidFill>
                <a:latin typeface="Georgia" pitchFamily="18" charset="0"/>
              </a:rPr>
              <a:t>x</a:t>
            </a:r>
            <a:r>
              <a:rPr lang="en-US" sz="2400" i="1" baseline="-25000" dirty="0" err="1">
                <a:solidFill>
                  <a:prstClr val="black"/>
                </a:solidFill>
                <a:latin typeface="Georgia" pitchFamily="18" charset="0"/>
              </a:rPr>
              <a:t>e</a:t>
            </a:r>
            <a:r>
              <a:rPr lang="en-US" sz="2400" dirty="0" err="1">
                <a:solidFill>
                  <a:prstClr val="black"/>
                </a:solidFill>
                <a:latin typeface="Georgia" pitchFamily="18" charset="0"/>
              </a:rPr>
              <a:t>-</a:t>
            </a:r>
            <a:r>
              <a:rPr lang="en-US" sz="2400" i="1" dirty="0" err="1">
                <a:solidFill>
                  <a:prstClr val="black"/>
                </a:solidFill>
                <a:latin typeface="Georgia" pitchFamily="18" charset="0"/>
              </a:rPr>
              <a:t>x</a:t>
            </a:r>
            <a:r>
              <a:rPr lang="en-US" sz="2400" i="1" baseline="-25000" dirty="0" err="1">
                <a:solidFill>
                  <a:prstClr val="black"/>
                </a:solidFill>
                <a:latin typeface="Georgia" pitchFamily="18" charset="0"/>
              </a:rPr>
              <a:t>N</a:t>
            </a:r>
            <a:r>
              <a:rPr lang="en-US" sz="2400" dirty="0">
                <a:solidFill>
                  <a:prstClr val="black"/>
                </a:solidFill>
                <a:latin typeface="Georgia" pitchFamily="18" charset="0"/>
              </a:rPr>
              <a:t>, </a:t>
            </a:r>
            <a:r>
              <a:rPr lang="en-US" sz="2400" i="1" dirty="0">
                <a:solidFill>
                  <a:prstClr val="black"/>
                </a:solidFill>
                <a:latin typeface="Georgia" pitchFamily="18" charset="0"/>
              </a:rPr>
              <a:t>y=y</a:t>
            </a:r>
            <a:r>
              <a:rPr lang="en-US" sz="2400" i="1" baseline="-25000" dirty="0">
                <a:solidFill>
                  <a:prstClr val="black"/>
                </a:solidFill>
                <a:latin typeface="Georgia" pitchFamily="18" charset="0"/>
              </a:rPr>
              <a:t>e</a:t>
            </a:r>
            <a:r>
              <a:rPr lang="en-US" sz="2400" dirty="0">
                <a:solidFill>
                  <a:prstClr val="black"/>
                </a:solidFill>
                <a:latin typeface="Georgia" pitchFamily="18" charset="0"/>
              </a:rPr>
              <a:t>-</a:t>
            </a:r>
            <a:r>
              <a:rPr lang="en-US" sz="2400" i="1" dirty="0" err="1">
                <a:solidFill>
                  <a:prstClr val="black"/>
                </a:solidFill>
                <a:latin typeface="Georgia" pitchFamily="18" charset="0"/>
              </a:rPr>
              <a:t>y</a:t>
            </a:r>
            <a:r>
              <a:rPr lang="en-US" sz="2400" i="1" baseline="-25000" dirty="0" err="1">
                <a:solidFill>
                  <a:prstClr val="black"/>
                </a:solidFill>
                <a:latin typeface="Georgia" pitchFamily="18" charset="0"/>
              </a:rPr>
              <a:t>N</a:t>
            </a:r>
            <a:r>
              <a:rPr lang="en-US" sz="2400" dirty="0">
                <a:solidFill>
                  <a:prstClr val="black"/>
                </a:solidFill>
                <a:latin typeface="Georgia" pitchFamily="18" charset="0"/>
              </a:rPr>
              <a:t>, </a:t>
            </a:r>
            <a:r>
              <a:rPr lang="en-US" sz="2400" i="1" dirty="0">
                <a:solidFill>
                  <a:prstClr val="black"/>
                </a:solidFill>
                <a:latin typeface="Georgia" pitchFamily="18" charset="0"/>
              </a:rPr>
              <a:t>z=</a:t>
            </a:r>
            <a:r>
              <a:rPr lang="en-US" sz="2400" i="1" dirty="0" err="1">
                <a:solidFill>
                  <a:prstClr val="black"/>
                </a:solidFill>
                <a:latin typeface="Georgia" pitchFamily="18" charset="0"/>
              </a:rPr>
              <a:t>z</a:t>
            </a:r>
            <a:r>
              <a:rPr lang="en-US" sz="2400" i="1" baseline="-25000" dirty="0" err="1">
                <a:solidFill>
                  <a:prstClr val="black"/>
                </a:solidFill>
                <a:latin typeface="Georgia" pitchFamily="18" charset="0"/>
              </a:rPr>
              <a:t>e</a:t>
            </a:r>
            <a:r>
              <a:rPr lang="en-US" sz="2400" dirty="0" err="1">
                <a:solidFill>
                  <a:prstClr val="black"/>
                </a:solidFill>
                <a:latin typeface="Georgia" pitchFamily="18" charset="0"/>
              </a:rPr>
              <a:t>-</a:t>
            </a:r>
            <a:r>
              <a:rPr lang="en-US" sz="2400" i="1" dirty="0" err="1">
                <a:solidFill>
                  <a:prstClr val="black"/>
                </a:solidFill>
                <a:latin typeface="Georgia" pitchFamily="18" charset="0"/>
              </a:rPr>
              <a:t>z</a:t>
            </a:r>
            <a:r>
              <a:rPr lang="en-US" sz="2400" i="1" baseline="-25000" dirty="0" err="1">
                <a:solidFill>
                  <a:prstClr val="black"/>
                </a:solidFill>
                <a:latin typeface="Georgia" pitchFamily="18" charset="0"/>
              </a:rPr>
              <a:t>N</a:t>
            </a:r>
            <a:endParaRPr lang="en-US" sz="2400" dirty="0">
              <a:solidFill>
                <a:prstClr val="black"/>
              </a:solidFill>
              <a:latin typeface="Georgia" pitchFamily="18" charset="0"/>
            </a:endParaRPr>
          </a:p>
        </p:txBody>
      </p:sp>
      <p:graphicFrame>
        <p:nvGraphicFramePr>
          <p:cNvPr id="185346" name="Object 2"/>
          <p:cNvGraphicFramePr>
            <a:graphicFrameLocks noChangeAspect="1"/>
          </p:cNvGraphicFramePr>
          <p:nvPr>
            <p:extLst>
              <p:ext uri="{D42A27DB-BD31-4B8C-83A1-F6EECF244321}">
                <p14:modId xmlns:p14="http://schemas.microsoft.com/office/powerpoint/2010/main" val="3866724818"/>
              </p:ext>
            </p:extLst>
          </p:nvPr>
        </p:nvGraphicFramePr>
        <p:xfrm>
          <a:off x="947738" y="3403600"/>
          <a:ext cx="6958012" cy="3378200"/>
        </p:xfrm>
        <a:graphic>
          <a:graphicData uri="http://schemas.openxmlformats.org/presentationml/2006/ole">
            <mc:AlternateContent xmlns:mc="http://schemas.openxmlformats.org/markup-compatibility/2006">
              <mc:Choice xmlns:v="urn:schemas-microsoft-com:vml" Requires="v">
                <p:oleObj spid="_x0000_s66693" name="Equation" r:id="rId3" imgW="3492500" imgH="1689100" progId="Equation.3">
                  <p:embed/>
                </p:oleObj>
              </mc:Choice>
              <mc:Fallback>
                <p:oleObj name="Equation" r:id="rId3" imgW="3492500" imgH="1689100" progId="Equation.3">
                  <p:embed/>
                  <p:pic>
                    <p:nvPicPr>
                      <p:cNvPr id="0" name="Picture 4"/>
                      <p:cNvPicPr>
                        <a:picLocks noChangeAspect="1" noChangeArrowheads="1"/>
                      </p:cNvPicPr>
                      <p:nvPr/>
                    </p:nvPicPr>
                    <p:blipFill>
                      <a:blip r:embed="rId4"/>
                      <a:srcRect/>
                      <a:stretch>
                        <a:fillRect/>
                      </a:stretch>
                    </p:blipFill>
                    <p:spPr bwMode="auto">
                      <a:xfrm>
                        <a:off x="947738" y="3403600"/>
                        <a:ext cx="6958012" cy="337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3" name="Group 25"/>
          <p:cNvGrpSpPr/>
          <p:nvPr/>
        </p:nvGrpSpPr>
        <p:grpSpPr>
          <a:xfrm>
            <a:off x="5676900" y="3244850"/>
            <a:ext cx="3409950" cy="2519065"/>
            <a:chOff x="5676900" y="3613150"/>
            <a:chExt cx="3409950" cy="2519065"/>
          </a:xfrm>
        </p:grpSpPr>
        <p:cxnSp>
          <p:nvCxnSpPr>
            <p:cNvPr id="34" name="Straight Connector 33"/>
            <p:cNvCxnSpPr/>
            <p:nvPr/>
          </p:nvCxnSpPr>
          <p:spPr>
            <a:xfrm rot="5400000" flipH="1" flipV="1">
              <a:off x="6096000" y="4489450"/>
              <a:ext cx="1447800" cy="15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19900" y="5213350"/>
              <a:ext cx="1447800" cy="15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0800000" flipV="1">
              <a:off x="5676900" y="5213350"/>
              <a:ext cx="1143000" cy="6858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753100" y="5670550"/>
              <a:ext cx="338554" cy="461665"/>
            </a:xfrm>
            <a:prstGeom prst="rect">
              <a:avLst/>
            </a:prstGeom>
          </p:spPr>
          <p:txBody>
            <a:bodyPr wrap="none">
              <a:spAutoFit/>
            </a:bodyPr>
            <a:lstStyle/>
            <a:p>
              <a:r>
                <a:rPr lang="en-US" sz="2400" i="1" dirty="0">
                  <a:solidFill>
                    <a:prstClr val="black"/>
                  </a:solidFill>
                  <a:latin typeface="Georgia" pitchFamily="18" charset="0"/>
                </a:rPr>
                <a:t>x</a:t>
              </a:r>
              <a:endParaRPr lang="en-US" dirty="0"/>
            </a:p>
          </p:txBody>
        </p:sp>
        <p:sp>
          <p:nvSpPr>
            <p:cNvPr id="40" name="Rectangle 39"/>
            <p:cNvSpPr/>
            <p:nvPr/>
          </p:nvSpPr>
          <p:spPr>
            <a:xfrm>
              <a:off x="6515100" y="3613150"/>
              <a:ext cx="320922" cy="461665"/>
            </a:xfrm>
            <a:prstGeom prst="rect">
              <a:avLst/>
            </a:prstGeom>
          </p:spPr>
          <p:txBody>
            <a:bodyPr wrap="none">
              <a:spAutoFit/>
            </a:bodyPr>
            <a:lstStyle/>
            <a:p>
              <a:r>
                <a:rPr lang="en-US" sz="2400" i="1" dirty="0">
                  <a:solidFill>
                    <a:prstClr val="black"/>
                  </a:solidFill>
                  <a:latin typeface="Georgia" pitchFamily="18" charset="0"/>
                </a:rPr>
                <a:t>z</a:t>
              </a:r>
              <a:endParaRPr lang="en-US" dirty="0"/>
            </a:p>
          </p:txBody>
        </p:sp>
        <p:sp>
          <p:nvSpPr>
            <p:cNvPr id="41" name="Rectangle 40"/>
            <p:cNvSpPr/>
            <p:nvPr/>
          </p:nvSpPr>
          <p:spPr>
            <a:xfrm>
              <a:off x="8005346" y="5060950"/>
              <a:ext cx="356188" cy="461665"/>
            </a:xfrm>
            <a:prstGeom prst="rect">
              <a:avLst/>
            </a:prstGeom>
          </p:spPr>
          <p:txBody>
            <a:bodyPr wrap="none">
              <a:spAutoFit/>
            </a:bodyPr>
            <a:lstStyle/>
            <a:p>
              <a:r>
                <a:rPr lang="en-US" sz="2400" i="1" dirty="0">
                  <a:solidFill>
                    <a:prstClr val="black"/>
                  </a:solidFill>
                  <a:latin typeface="Georgia" pitchFamily="18" charset="0"/>
                </a:rPr>
                <a:t>y</a:t>
              </a:r>
              <a:endParaRPr lang="en-US" dirty="0"/>
            </a:p>
          </p:txBody>
        </p:sp>
        <p:cxnSp>
          <p:nvCxnSpPr>
            <p:cNvPr id="42" name="Straight Connector 41"/>
            <p:cNvCxnSpPr/>
            <p:nvPr/>
          </p:nvCxnSpPr>
          <p:spPr>
            <a:xfrm flipV="1">
              <a:off x="6819900" y="4603750"/>
              <a:ext cx="1371600" cy="609600"/>
            </a:xfrm>
            <a:prstGeom prst="line">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flipH="1" flipV="1">
              <a:off x="6591300" y="4298950"/>
              <a:ext cx="1143000" cy="685800"/>
            </a:xfrm>
            <a:prstGeom prst="line">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505700" y="4070350"/>
              <a:ext cx="609600" cy="533400"/>
            </a:xfrm>
            <a:prstGeom prst="straightConnector1">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45" name="Oval 44"/>
            <p:cNvSpPr>
              <a:spLocks noChangeAspect="1"/>
            </p:cNvSpPr>
            <p:nvPr/>
          </p:nvSpPr>
          <p:spPr>
            <a:xfrm>
              <a:off x="7467600" y="404495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a:spLocks noChangeAspect="1"/>
            </p:cNvSpPr>
            <p:nvPr/>
          </p:nvSpPr>
          <p:spPr>
            <a:xfrm>
              <a:off x="8102600" y="457835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a:spLocks noChangeAspect="1"/>
            </p:cNvSpPr>
            <p:nvPr/>
          </p:nvSpPr>
          <p:spPr>
            <a:xfrm>
              <a:off x="7683500" y="421005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48" name="Straight Arrow Connector 47"/>
            <p:cNvCxnSpPr>
              <a:endCxn id="47" idx="4"/>
            </p:cNvCxnSpPr>
            <p:nvPr/>
          </p:nvCxnSpPr>
          <p:spPr>
            <a:xfrm rot="5400000" flipH="1" flipV="1">
              <a:off x="6807200" y="4311650"/>
              <a:ext cx="939800" cy="889000"/>
            </a:xfrm>
            <a:prstGeom prst="straightConnector1">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042887" y="3981450"/>
              <a:ext cx="383438" cy="400110"/>
            </a:xfrm>
            <a:prstGeom prst="rect">
              <a:avLst/>
            </a:prstGeom>
          </p:spPr>
          <p:txBody>
            <a:bodyPr wrap="none">
              <a:spAutoFit/>
            </a:bodyPr>
            <a:lstStyle/>
            <a:p>
              <a:r>
                <a:rPr lang="en-US" sz="2000" i="1" dirty="0">
                  <a:solidFill>
                    <a:prstClr val="black"/>
                  </a:solidFill>
                  <a:latin typeface="Georgia" pitchFamily="18" charset="0"/>
                </a:rPr>
                <a:t>r</a:t>
              </a:r>
              <a:r>
                <a:rPr lang="en-US" sz="2000" i="1" baseline="-25000" dirty="0">
                  <a:solidFill>
                    <a:prstClr val="black"/>
                  </a:solidFill>
                  <a:latin typeface="Georgia" pitchFamily="18" charset="0"/>
                </a:rPr>
                <a:t>e</a:t>
              </a:r>
              <a:endParaRPr lang="en-US" sz="2000" baseline="-25000" dirty="0"/>
            </a:p>
          </p:txBody>
        </p:sp>
        <p:sp>
          <p:nvSpPr>
            <p:cNvPr id="50" name="Rectangle 49"/>
            <p:cNvSpPr/>
            <p:nvPr/>
          </p:nvSpPr>
          <p:spPr>
            <a:xfrm>
              <a:off x="7277100" y="4451350"/>
              <a:ext cx="364202" cy="400110"/>
            </a:xfrm>
            <a:prstGeom prst="rect">
              <a:avLst/>
            </a:prstGeom>
          </p:spPr>
          <p:txBody>
            <a:bodyPr wrap="none">
              <a:spAutoFit/>
            </a:bodyPr>
            <a:lstStyle/>
            <a:p>
              <a:r>
                <a:rPr lang="en-US" sz="2000" i="1" dirty="0">
                  <a:solidFill>
                    <a:prstClr val="black"/>
                  </a:solidFill>
                  <a:latin typeface="Georgia" pitchFamily="18" charset="0"/>
                </a:rPr>
                <a:t>R</a:t>
              </a:r>
              <a:endParaRPr lang="en-US" sz="2000" baseline="-25000" dirty="0"/>
            </a:p>
          </p:txBody>
        </p:sp>
        <p:sp>
          <p:nvSpPr>
            <p:cNvPr id="51" name="Rectangle 50"/>
            <p:cNvSpPr/>
            <p:nvPr/>
          </p:nvSpPr>
          <p:spPr>
            <a:xfrm>
              <a:off x="7426325" y="4756150"/>
              <a:ext cx="434734" cy="400110"/>
            </a:xfrm>
            <a:prstGeom prst="rect">
              <a:avLst/>
            </a:prstGeom>
          </p:spPr>
          <p:txBody>
            <a:bodyPr wrap="none">
              <a:spAutoFit/>
            </a:bodyPr>
            <a:lstStyle/>
            <a:p>
              <a:r>
                <a:rPr lang="en-US" sz="2000" i="1" dirty="0">
                  <a:solidFill>
                    <a:prstClr val="black"/>
                  </a:solidFill>
                  <a:latin typeface="Georgia" pitchFamily="18" charset="0"/>
                </a:rPr>
                <a:t>r</a:t>
              </a:r>
              <a:r>
                <a:rPr lang="en-US" sz="2000" i="1" baseline="-25000" dirty="0">
                  <a:solidFill>
                    <a:prstClr val="black"/>
                  </a:solidFill>
                  <a:latin typeface="Georgia" pitchFamily="18" charset="0"/>
                </a:rPr>
                <a:t>N</a:t>
              </a:r>
              <a:endParaRPr lang="en-US" sz="2000" baseline="-25000" dirty="0"/>
            </a:p>
          </p:txBody>
        </p:sp>
        <p:sp>
          <p:nvSpPr>
            <p:cNvPr id="52" name="Rectangle 51"/>
            <p:cNvSpPr/>
            <p:nvPr/>
          </p:nvSpPr>
          <p:spPr>
            <a:xfrm>
              <a:off x="7200900" y="3676650"/>
              <a:ext cx="1489510" cy="400110"/>
            </a:xfrm>
            <a:prstGeom prst="rect">
              <a:avLst/>
            </a:prstGeom>
          </p:spPr>
          <p:txBody>
            <a:bodyPr wrap="none">
              <a:spAutoFit/>
            </a:bodyPr>
            <a:lstStyle/>
            <a:p>
              <a:r>
                <a:rPr lang="en-US" sz="2000" i="1" dirty="0">
                  <a:solidFill>
                    <a:prstClr val="black"/>
                  </a:solidFill>
                  <a:latin typeface="Georgia" pitchFamily="18" charset="0"/>
                </a:rPr>
                <a:t>m</a:t>
              </a:r>
              <a:r>
                <a:rPr lang="en-US" sz="2000" i="1" baseline="-25000" dirty="0">
                  <a:solidFill>
                    <a:prstClr val="black"/>
                  </a:solidFill>
                  <a:latin typeface="Georgia" pitchFamily="18" charset="0"/>
                </a:rPr>
                <a:t>e</a:t>
              </a:r>
              <a:r>
                <a:rPr lang="en-US" sz="2000" i="1" dirty="0">
                  <a:solidFill>
                    <a:prstClr val="black"/>
                  </a:solidFill>
                  <a:latin typeface="Georgia" pitchFamily="18" charset="0"/>
                </a:rPr>
                <a:t>(</a:t>
              </a:r>
              <a:r>
                <a:rPr lang="en-US" sz="2000" i="1" dirty="0" err="1">
                  <a:solidFill>
                    <a:prstClr val="black"/>
                  </a:solidFill>
                  <a:latin typeface="Georgia" pitchFamily="18" charset="0"/>
                </a:rPr>
                <a:t>x</a:t>
              </a:r>
              <a:r>
                <a:rPr lang="en-US" sz="2000" i="1" baseline="-25000" dirty="0" err="1">
                  <a:solidFill>
                    <a:prstClr val="black"/>
                  </a:solidFill>
                  <a:latin typeface="Georgia" pitchFamily="18" charset="0"/>
                </a:rPr>
                <a:t>e</a:t>
              </a:r>
              <a:r>
                <a:rPr lang="en-US" sz="2000" i="1" dirty="0" err="1">
                  <a:solidFill>
                    <a:prstClr val="black"/>
                  </a:solidFill>
                  <a:latin typeface="Georgia" pitchFamily="18" charset="0"/>
                </a:rPr>
                <a:t>,y</a:t>
              </a:r>
              <a:r>
                <a:rPr lang="en-US" sz="2000" i="1" baseline="-25000" dirty="0" err="1">
                  <a:solidFill>
                    <a:prstClr val="black"/>
                  </a:solidFill>
                  <a:latin typeface="Georgia" pitchFamily="18" charset="0"/>
                </a:rPr>
                <a:t>e</a:t>
              </a:r>
              <a:r>
                <a:rPr lang="en-US" sz="2000" i="1" dirty="0" err="1">
                  <a:solidFill>
                    <a:prstClr val="black"/>
                  </a:solidFill>
                  <a:latin typeface="Georgia" pitchFamily="18" charset="0"/>
                </a:rPr>
                <a:t>,z</a:t>
              </a:r>
              <a:r>
                <a:rPr lang="en-US" sz="2000" i="1" baseline="-25000" dirty="0" err="1">
                  <a:solidFill>
                    <a:prstClr val="black"/>
                  </a:solidFill>
                  <a:latin typeface="Georgia" pitchFamily="18" charset="0"/>
                </a:rPr>
                <a:t>e</a:t>
              </a:r>
              <a:r>
                <a:rPr lang="en-US" sz="2000" i="1" dirty="0">
                  <a:solidFill>
                    <a:prstClr val="black"/>
                  </a:solidFill>
                  <a:latin typeface="Georgia" pitchFamily="18" charset="0"/>
                </a:rPr>
                <a:t>)</a:t>
              </a:r>
              <a:r>
                <a:rPr lang="en-US" sz="2000" i="1" baseline="-25000" dirty="0">
                  <a:solidFill>
                    <a:prstClr val="black"/>
                  </a:solidFill>
                  <a:latin typeface="Georgia" pitchFamily="18" charset="0"/>
                </a:rPr>
                <a:t> </a:t>
              </a:r>
              <a:endParaRPr lang="en-US" sz="2000" baseline="-25000" dirty="0"/>
            </a:p>
          </p:txBody>
        </p:sp>
        <p:sp>
          <p:nvSpPr>
            <p:cNvPr id="53" name="Rectangle 52"/>
            <p:cNvSpPr/>
            <p:nvPr/>
          </p:nvSpPr>
          <p:spPr>
            <a:xfrm>
              <a:off x="7435850" y="4298890"/>
              <a:ext cx="587020" cy="400110"/>
            </a:xfrm>
            <a:prstGeom prst="rect">
              <a:avLst/>
            </a:prstGeom>
          </p:spPr>
          <p:txBody>
            <a:bodyPr wrap="none">
              <a:spAutoFit/>
            </a:bodyPr>
            <a:lstStyle/>
            <a:p>
              <a:r>
                <a:rPr lang="en-US" sz="2000" i="1" dirty="0">
                  <a:solidFill>
                    <a:prstClr val="black"/>
                  </a:solidFill>
                  <a:latin typeface="Georgia" pitchFamily="18" charset="0"/>
                </a:rPr>
                <a:t>CM</a:t>
              </a:r>
              <a:endParaRPr lang="en-US" sz="2000" baseline="-25000" dirty="0"/>
            </a:p>
          </p:txBody>
        </p:sp>
        <p:sp>
          <p:nvSpPr>
            <p:cNvPr id="54" name="Rectangle 53"/>
            <p:cNvSpPr/>
            <p:nvPr/>
          </p:nvSpPr>
          <p:spPr>
            <a:xfrm>
              <a:off x="7741387" y="4000500"/>
              <a:ext cx="514885" cy="400110"/>
            </a:xfrm>
            <a:prstGeom prst="rect">
              <a:avLst/>
            </a:prstGeom>
          </p:spPr>
          <p:txBody>
            <a:bodyPr wrap="none">
              <a:spAutoFit/>
            </a:bodyPr>
            <a:lstStyle/>
            <a:p>
              <a:r>
                <a:rPr lang="en-US" sz="2000" i="1" dirty="0" err="1">
                  <a:solidFill>
                    <a:prstClr val="black"/>
                  </a:solidFill>
                  <a:latin typeface="Georgia" pitchFamily="18" charset="0"/>
                </a:rPr>
                <a:t>r</a:t>
              </a:r>
              <a:r>
                <a:rPr lang="en-US" sz="2000" i="1" baseline="-25000" dirty="0" err="1">
                  <a:solidFill>
                    <a:prstClr val="black"/>
                  </a:solidFill>
                  <a:latin typeface="Georgia" pitchFamily="18" charset="0"/>
                </a:rPr>
                <a:t>eN</a:t>
              </a:r>
              <a:endParaRPr lang="en-US" sz="2000" baseline="-25000" dirty="0"/>
            </a:p>
          </p:txBody>
        </p:sp>
        <p:sp>
          <p:nvSpPr>
            <p:cNvPr id="55" name="Rectangle 54"/>
            <p:cNvSpPr/>
            <p:nvPr/>
          </p:nvSpPr>
          <p:spPr>
            <a:xfrm>
              <a:off x="7721165" y="4378325"/>
              <a:ext cx="1365685" cy="707886"/>
            </a:xfrm>
            <a:prstGeom prst="rect">
              <a:avLst/>
            </a:prstGeom>
          </p:spPr>
          <p:txBody>
            <a:bodyPr wrap="square">
              <a:spAutoFit/>
            </a:bodyPr>
            <a:lstStyle/>
            <a:p>
              <a:pPr algn="ctr"/>
              <a:r>
                <a:rPr lang="en-US" sz="2000" i="1" dirty="0">
                  <a:solidFill>
                    <a:prstClr val="black"/>
                  </a:solidFill>
                  <a:latin typeface="Georgia" pitchFamily="18" charset="0"/>
                </a:rPr>
                <a:t>M</a:t>
              </a:r>
              <a:r>
                <a:rPr lang="en-US" sz="2000" i="1" baseline="-25000" dirty="0">
                  <a:solidFill>
                    <a:prstClr val="black"/>
                  </a:solidFill>
                  <a:latin typeface="Georgia" pitchFamily="18" charset="0"/>
                </a:rPr>
                <a:t>N</a:t>
              </a:r>
            </a:p>
            <a:p>
              <a:pPr algn="ctr"/>
              <a:r>
                <a:rPr lang="en-US" sz="2000" i="1" dirty="0">
                  <a:solidFill>
                    <a:prstClr val="black"/>
                  </a:solidFill>
                  <a:latin typeface="Georgia" pitchFamily="18" charset="0"/>
                </a:rPr>
                <a:t>(</a:t>
              </a:r>
              <a:r>
                <a:rPr lang="en-US" sz="2000" i="1" dirty="0" err="1">
                  <a:solidFill>
                    <a:prstClr val="black"/>
                  </a:solidFill>
                  <a:latin typeface="Georgia" pitchFamily="18" charset="0"/>
                </a:rPr>
                <a:t>x</a:t>
              </a:r>
              <a:r>
                <a:rPr lang="en-US" sz="2000" i="1" baseline="-25000" dirty="0" err="1">
                  <a:solidFill>
                    <a:prstClr val="black"/>
                  </a:solidFill>
                  <a:latin typeface="Georgia" pitchFamily="18" charset="0"/>
                </a:rPr>
                <a:t>N</a:t>
              </a:r>
              <a:r>
                <a:rPr lang="en-US" sz="2000" i="1" dirty="0" err="1">
                  <a:solidFill>
                    <a:prstClr val="black"/>
                  </a:solidFill>
                  <a:latin typeface="Georgia" pitchFamily="18" charset="0"/>
                </a:rPr>
                <a:t>,y</a:t>
              </a:r>
              <a:r>
                <a:rPr lang="en-US" sz="2000" i="1" baseline="-25000" dirty="0" err="1">
                  <a:solidFill>
                    <a:prstClr val="black"/>
                  </a:solidFill>
                  <a:latin typeface="Georgia" pitchFamily="18" charset="0"/>
                </a:rPr>
                <a:t>N</a:t>
              </a:r>
              <a:r>
                <a:rPr lang="en-US" sz="2000" i="1" dirty="0" err="1">
                  <a:solidFill>
                    <a:prstClr val="black"/>
                  </a:solidFill>
                  <a:latin typeface="Georgia" pitchFamily="18" charset="0"/>
                </a:rPr>
                <a:t>,z</a:t>
              </a:r>
              <a:r>
                <a:rPr lang="en-US" sz="2000" i="1" baseline="-25000" dirty="0" err="1">
                  <a:solidFill>
                    <a:prstClr val="black"/>
                  </a:solidFill>
                  <a:latin typeface="Georgia" pitchFamily="18" charset="0"/>
                </a:rPr>
                <a:t>N</a:t>
              </a:r>
              <a:r>
                <a:rPr lang="en-US" sz="2000" i="1" dirty="0">
                  <a:solidFill>
                    <a:prstClr val="black"/>
                  </a:solidFill>
                  <a:latin typeface="Georgia" pitchFamily="18" charset="0"/>
                </a:rPr>
                <a:t>)</a:t>
              </a:r>
              <a:r>
                <a:rPr lang="en-US" sz="2000" i="1" baseline="-25000" dirty="0">
                  <a:solidFill>
                    <a:prstClr val="black"/>
                  </a:solidFill>
                  <a:latin typeface="Georgia" pitchFamily="18" charset="0"/>
                </a:rPr>
                <a:t> </a:t>
              </a:r>
              <a:endParaRPr lang="en-US" sz="2000" baseline="-25000" dirty="0"/>
            </a:p>
          </p:txBody>
        </p:sp>
      </p:grpSp>
      <p:sp>
        <p:nvSpPr>
          <p:cNvPr id="56" name="TextBox 55"/>
          <p:cNvSpPr txBox="1"/>
          <p:nvPr/>
        </p:nvSpPr>
        <p:spPr>
          <a:xfrm rot="-5400000">
            <a:off x="-702915" y="3191608"/>
            <a:ext cx="1972015" cy="461665"/>
          </a:xfrm>
          <a:prstGeom prst="rect">
            <a:avLst/>
          </a:prstGeom>
          <a:noFill/>
        </p:spPr>
        <p:txBody>
          <a:bodyPr wrap="none" rtlCol="0">
            <a:spAutoFit/>
          </a:bodyPr>
          <a:lstStyle/>
          <a:p>
            <a:r>
              <a:rPr lang="en-US" sz="2400" b="1" dirty="0">
                <a:solidFill>
                  <a:srgbClr val="FF0000"/>
                </a:solidFill>
                <a:latin typeface="Georgia" pitchFamily="18" charset="0"/>
              </a:rPr>
              <a:t>Appendix-1</a:t>
            </a:r>
          </a:p>
        </p:txBody>
      </p:sp>
    </p:spTree>
    <p:extLst>
      <p:ext uri="{BB962C8B-B14F-4D97-AF65-F5344CB8AC3E}">
        <p14:creationId xmlns:p14="http://schemas.microsoft.com/office/powerpoint/2010/main" val="2239417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aphicFrame>
        <p:nvGraphicFramePr>
          <p:cNvPr id="185346" name="Object 2"/>
          <p:cNvGraphicFramePr>
            <a:graphicFrameLocks noChangeAspect="1"/>
          </p:cNvGraphicFramePr>
          <p:nvPr>
            <p:extLst>
              <p:ext uri="{D42A27DB-BD31-4B8C-83A1-F6EECF244321}">
                <p14:modId xmlns:p14="http://schemas.microsoft.com/office/powerpoint/2010/main" val="242601823"/>
              </p:ext>
            </p:extLst>
          </p:nvPr>
        </p:nvGraphicFramePr>
        <p:xfrm>
          <a:off x="950913" y="1524000"/>
          <a:ext cx="2430462" cy="3810000"/>
        </p:xfrm>
        <a:graphic>
          <a:graphicData uri="http://schemas.openxmlformats.org/presentationml/2006/ole">
            <mc:AlternateContent xmlns:mc="http://schemas.openxmlformats.org/markup-compatibility/2006">
              <mc:Choice xmlns:v="urn:schemas-microsoft-com:vml" Requires="v">
                <p:oleObj spid="_x0000_s67717" name="Equation" r:id="rId3" imgW="1219200" imgH="1905000" progId="Equation.3">
                  <p:embed/>
                </p:oleObj>
              </mc:Choice>
              <mc:Fallback>
                <p:oleObj name="Equation" r:id="rId3" imgW="1219200" imgH="1905000" progId="Equation.3">
                  <p:embed/>
                  <p:pic>
                    <p:nvPicPr>
                      <p:cNvPr id="0" name="Picture 4"/>
                      <p:cNvPicPr>
                        <a:picLocks noChangeAspect="1" noChangeArrowheads="1"/>
                      </p:cNvPicPr>
                      <p:nvPr/>
                    </p:nvPicPr>
                    <p:blipFill>
                      <a:blip r:embed="rId4"/>
                      <a:srcRect/>
                      <a:stretch>
                        <a:fillRect/>
                      </a:stretch>
                    </p:blipFill>
                    <p:spPr bwMode="auto">
                      <a:xfrm>
                        <a:off x="950913" y="1524000"/>
                        <a:ext cx="2430462" cy="3810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4" name="Rectangle 23"/>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 Separation to Relative Frame</a:t>
            </a:r>
          </a:p>
        </p:txBody>
      </p:sp>
      <p:grpSp>
        <p:nvGrpSpPr>
          <p:cNvPr id="2" name="Group 29"/>
          <p:cNvGrpSpPr/>
          <p:nvPr/>
        </p:nvGrpSpPr>
        <p:grpSpPr>
          <a:xfrm>
            <a:off x="5676900" y="3244850"/>
            <a:ext cx="3409950" cy="2519065"/>
            <a:chOff x="5676900" y="3613150"/>
            <a:chExt cx="3409950" cy="2519065"/>
          </a:xfrm>
        </p:grpSpPr>
        <p:cxnSp>
          <p:nvCxnSpPr>
            <p:cNvPr id="31" name="Straight Connector 30"/>
            <p:cNvCxnSpPr/>
            <p:nvPr/>
          </p:nvCxnSpPr>
          <p:spPr>
            <a:xfrm rot="5400000" flipH="1" flipV="1">
              <a:off x="6096000" y="4489450"/>
              <a:ext cx="1447800" cy="15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819900" y="5213350"/>
              <a:ext cx="1447800" cy="15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0800000" flipV="1">
              <a:off x="5676900" y="5213350"/>
              <a:ext cx="1143000" cy="6858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753100" y="5670550"/>
              <a:ext cx="338554" cy="461665"/>
            </a:xfrm>
            <a:prstGeom prst="rect">
              <a:avLst/>
            </a:prstGeom>
          </p:spPr>
          <p:txBody>
            <a:bodyPr wrap="none">
              <a:spAutoFit/>
            </a:bodyPr>
            <a:lstStyle/>
            <a:p>
              <a:r>
                <a:rPr lang="en-US" sz="2400" i="1" dirty="0">
                  <a:solidFill>
                    <a:prstClr val="black"/>
                  </a:solidFill>
                  <a:latin typeface="Georgia" pitchFamily="18" charset="0"/>
                </a:rPr>
                <a:t>x</a:t>
              </a:r>
              <a:endParaRPr lang="en-US" dirty="0"/>
            </a:p>
          </p:txBody>
        </p:sp>
        <p:sp>
          <p:nvSpPr>
            <p:cNvPr id="35" name="Rectangle 34"/>
            <p:cNvSpPr/>
            <p:nvPr/>
          </p:nvSpPr>
          <p:spPr>
            <a:xfrm>
              <a:off x="6515100" y="3613150"/>
              <a:ext cx="320922" cy="461665"/>
            </a:xfrm>
            <a:prstGeom prst="rect">
              <a:avLst/>
            </a:prstGeom>
          </p:spPr>
          <p:txBody>
            <a:bodyPr wrap="none">
              <a:spAutoFit/>
            </a:bodyPr>
            <a:lstStyle/>
            <a:p>
              <a:r>
                <a:rPr lang="en-US" sz="2400" i="1" dirty="0">
                  <a:solidFill>
                    <a:prstClr val="black"/>
                  </a:solidFill>
                  <a:latin typeface="Georgia" pitchFamily="18" charset="0"/>
                </a:rPr>
                <a:t>z</a:t>
              </a:r>
              <a:endParaRPr lang="en-US" dirty="0"/>
            </a:p>
          </p:txBody>
        </p:sp>
        <p:sp>
          <p:nvSpPr>
            <p:cNvPr id="36" name="Rectangle 35"/>
            <p:cNvSpPr/>
            <p:nvPr/>
          </p:nvSpPr>
          <p:spPr>
            <a:xfrm>
              <a:off x="8005346" y="5060950"/>
              <a:ext cx="356188" cy="461665"/>
            </a:xfrm>
            <a:prstGeom prst="rect">
              <a:avLst/>
            </a:prstGeom>
          </p:spPr>
          <p:txBody>
            <a:bodyPr wrap="none">
              <a:spAutoFit/>
            </a:bodyPr>
            <a:lstStyle/>
            <a:p>
              <a:r>
                <a:rPr lang="en-US" sz="2400" i="1" dirty="0">
                  <a:solidFill>
                    <a:prstClr val="black"/>
                  </a:solidFill>
                  <a:latin typeface="Georgia" pitchFamily="18" charset="0"/>
                </a:rPr>
                <a:t>y</a:t>
              </a:r>
              <a:endParaRPr lang="en-US" dirty="0"/>
            </a:p>
          </p:txBody>
        </p:sp>
        <p:cxnSp>
          <p:nvCxnSpPr>
            <p:cNvPr id="37" name="Straight Connector 36"/>
            <p:cNvCxnSpPr/>
            <p:nvPr/>
          </p:nvCxnSpPr>
          <p:spPr>
            <a:xfrm flipV="1">
              <a:off x="6819900" y="4603750"/>
              <a:ext cx="1371600" cy="609600"/>
            </a:xfrm>
            <a:prstGeom prst="line">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flipH="1" flipV="1">
              <a:off x="6591300" y="4298950"/>
              <a:ext cx="1143000" cy="685800"/>
            </a:xfrm>
            <a:prstGeom prst="line">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7505700" y="4070350"/>
              <a:ext cx="609600" cy="533400"/>
            </a:xfrm>
            <a:prstGeom prst="straightConnector1">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40" name="Oval 39"/>
            <p:cNvSpPr>
              <a:spLocks noChangeAspect="1"/>
            </p:cNvSpPr>
            <p:nvPr/>
          </p:nvSpPr>
          <p:spPr>
            <a:xfrm>
              <a:off x="7467600" y="404495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a:off x="8102600" y="457835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a:spLocks noChangeAspect="1"/>
            </p:cNvSpPr>
            <p:nvPr/>
          </p:nvSpPr>
          <p:spPr>
            <a:xfrm>
              <a:off x="7683500" y="421005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43" name="Straight Arrow Connector 42"/>
            <p:cNvCxnSpPr>
              <a:endCxn id="42" idx="4"/>
            </p:cNvCxnSpPr>
            <p:nvPr/>
          </p:nvCxnSpPr>
          <p:spPr>
            <a:xfrm rot="5400000" flipH="1" flipV="1">
              <a:off x="6807200" y="4311650"/>
              <a:ext cx="939800" cy="889000"/>
            </a:xfrm>
            <a:prstGeom prst="straightConnector1">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7042887" y="3981450"/>
              <a:ext cx="383438" cy="400110"/>
            </a:xfrm>
            <a:prstGeom prst="rect">
              <a:avLst/>
            </a:prstGeom>
          </p:spPr>
          <p:txBody>
            <a:bodyPr wrap="none">
              <a:spAutoFit/>
            </a:bodyPr>
            <a:lstStyle/>
            <a:p>
              <a:r>
                <a:rPr lang="en-US" sz="2000" i="1" dirty="0">
                  <a:solidFill>
                    <a:prstClr val="black"/>
                  </a:solidFill>
                  <a:latin typeface="Georgia" pitchFamily="18" charset="0"/>
                </a:rPr>
                <a:t>r</a:t>
              </a:r>
              <a:r>
                <a:rPr lang="en-US" sz="2000" i="1" baseline="-25000" dirty="0">
                  <a:solidFill>
                    <a:prstClr val="black"/>
                  </a:solidFill>
                  <a:latin typeface="Georgia" pitchFamily="18" charset="0"/>
                </a:rPr>
                <a:t>e</a:t>
              </a:r>
              <a:endParaRPr lang="en-US" sz="2000" baseline="-25000" dirty="0"/>
            </a:p>
          </p:txBody>
        </p:sp>
        <p:sp>
          <p:nvSpPr>
            <p:cNvPr id="45" name="Rectangle 44"/>
            <p:cNvSpPr/>
            <p:nvPr/>
          </p:nvSpPr>
          <p:spPr>
            <a:xfrm>
              <a:off x="7277100" y="4451350"/>
              <a:ext cx="364202" cy="400110"/>
            </a:xfrm>
            <a:prstGeom prst="rect">
              <a:avLst/>
            </a:prstGeom>
          </p:spPr>
          <p:txBody>
            <a:bodyPr wrap="none">
              <a:spAutoFit/>
            </a:bodyPr>
            <a:lstStyle/>
            <a:p>
              <a:r>
                <a:rPr lang="en-US" sz="2000" i="1" dirty="0">
                  <a:solidFill>
                    <a:prstClr val="black"/>
                  </a:solidFill>
                  <a:latin typeface="Georgia" pitchFamily="18" charset="0"/>
                </a:rPr>
                <a:t>R</a:t>
              </a:r>
              <a:endParaRPr lang="en-US" sz="2000" baseline="-25000" dirty="0"/>
            </a:p>
          </p:txBody>
        </p:sp>
        <p:sp>
          <p:nvSpPr>
            <p:cNvPr id="46" name="Rectangle 45"/>
            <p:cNvSpPr/>
            <p:nvPr/>
          </p:nvSpPr>
          <p:spPr>
            <a:xfrm>
              <a:off x="7426325" y="4756150"/>
              <a:ext cx="434734" cy="400110"/>
            </a:xfrm>
            <a:prstGeom prst="rect">
              <a:avLst/>
            </a:prstGeom>
          </p:spPr>
          <p:txBody>
            <a:bodyPr wrap="none">
              <a:spAutoFit/>
            </a:bodyPr>
            <a:lstStyle/>
            <a:p>
              <a:r>
                <a:rPr lang="en-US" sz="2000" i="1" dirty="0">
                  <a:solidFill>
                    <a:prstClr val="black"/>
                  </a:solidFill>
                  <a:latin typeface="Georgia" pitchFamily="18" charset="0"/>
                </a:rPr>
                <a:t>r</a:t>
              </a:r>
              <a:r>
                <a:rPr lang="en-US" sz="2000" i="1" baseline="-25000" dirty="0">
                  <a:solidFill>
                    <a:prstClr val="black"/>
                  </a:solidFill>
                  <a:latin typeface="Georgia" pitchFamily="18" charset="0"/>
                </a:rPr>
                <a:t>N</a:t>
              </a:r>
              <a:endParaRPr lang="en-US" sz="2000" baseline="-25000" dirty="0"/>
            </a:p>
          </p:txBody>
        </p:sp>
        <p:sp>
          <p:nvSpPr>
            <p:cNvPr id="47" name="Rectangle 46"/>
            <p:cNvSpPr/>
            <p:nvPr/>
          </p:nvSpPr>
          <p:spPr>
            <a:xfrm>
              <a:off x="7200900" y="3676650"/>
              <a:ext cx="1489510" cy="400110"/>
            </a:xfrm>
            <a:prstGeom prst="rect">
              <a:avLst/>
            </a:prstGeom>
          </p:spPr>
          <p:txBody>
            <a:bodyPr wrap="none">
              <a:spAutoFit/>
            </a:bodyPr>
            <a:lstStyle/>
            <a:p>
              <a:r>
                <a:rPr lang="en-US" sz="2000" i="1" dirty="0">
                  <a:solidFill>
                    <a:prstClr val="black"/>
                  </a:solidFill>
                  <a:latin typeface="Georgia" pitchFamily="18" charset="0"/>
                </a:rPr>
                <a:t>m</a:t>
              </a:r>
              <a:r>
                <a:rPr lang="en-US" sz="2000" i="1" baseline="-25000" dirty="0">
                  <a:solidFill>
                    <a:prstClr val="black"/>
                  </a:solidFill>
                  <a:latin typeface="Georgia" pitchFamily="18" charset="0"/>
                </a:rPr>
                <a:t>e</a:t>
              </a:r>
              <a:r>
                <a:rPr lang="en-US" sz="2000" i="1" dirty="0">
                  <a:solidFill>
                    <a:prstClr val="black"/>
                  </a:solidFill>
                  <a:latin typeface="Georgia" pitchFamily="18" charset="0"/>
                </a:rPr>
                <a:t>(</a:t>
              </a:r>
              <a:r>
                <a:rPr lang="en-US" sz="2000" i="1" dirty="0" err="1">
                  <a:solidFill>
                    <a:prstClr val="black"/>
                  </a:solidFill>
                  <a:latin typeface="Georgia" pitchFamily="18" charset="0"/>
                </a:rPr>
                <a:t>x</a:t>
              </a:r>
              <a:r>
                <a:rPr lang="en-US" sz="2000" i="1" baseline="-25000" dirty="0" err="1">
                  <a:solidFill>
                    <a:prstClr val="black"/>
                  </a:solidFill>
                  <a:latin typeface="Georgia" pitchFamily="18" charset="0"/>
                </a:rPr>
                <a:t>e</a:t>
              </a:r>
              <a:r>
                <a:rPr lang="en-US" sz="2000" i="1" dirty="0" err="1">
                  <a:solidFill>
                    <a:prstClr val="black"/>
                  </a:solidFill>
                  <a:latin typeface="Georgia" pitchFamily="18" charset="0"/>
                </a:rPr>
                <a:t>,y</a:t>
              </a:r>
              <a:r>
                <a:rPr lang="en-US" sz="2000" i="1" baseline="-25000" dirty="0" err="1">
                  <a:solidFill>
                    <a:prstClr val="black"/>
                  </a:solidFill>
                  <a:latin typeface="Georgia" pitchFamily="18" charset="0"/>
                </a:rPr>
                <a:t>e</a:t>
              </a:r>
              <a:r>
                <a:rPr lang="en-US" sz="2000" i="1" dirty="0" err="1">
                  <a:solidFill>
                    <a:prstClr val="black"/>
                  </a:solidFill>
                  <a:latin typeface="Georgia" pitchFamily="18" charset="0"/>
                </a:rPr>
                <a:t>,z</a:t>
              </a:r>
              <a:r>
                <a:rPr lang="en-US" sz="2000" i="1" baseline="-25000" dirty="0" err="1">
                  <a:solidFill>
                    <a:prstClr val="black"/>
                  </a:solidFill>
                  <a:latin typeface="Georgia" pitchFamily="18" charset="0"/>
                </a:rPr>
                <a:t>e</a:t>
              </a:r>
              <a:r>
                <a:rPr lang="en-US" sz="2000" i="1" dirty="0">
                  <a:solidFill>
                    <a:prstClr val="black"/>
                  </a:solidFill>
                  <a:latin typeface="Georgia" pitchFamily="18" charset="0"/>
                </a:rPr>
                <a:t>)</a:t>
              </a:r>
              <a:r>
                <a:rPr lang="en-US" sz="2000" i="1" baseline="-25000" dirty="0">
                  <a:solidFill>
                    <a:prstClr val="black"/>
                  </a:solidFill>
                  <a:latin typeface="Georgia" pitchFamily="18" charset="0"/>
                </a:rPr>
                <a:t> </a:t>
              </a:r>
              <a:endParaRPr lang="en-US" sz="2000" baseline="-25000" dirty="0"/>
            </a:p>
          </p:txBody>
        </p:sp>
        <p:sp>
          <p:nvSpPr>
            <p:cNvPr id="48" name="Rectangle 47"/>
            <p:cNvSpPr/>
            <p:nvPr/>
          </p:nvSpPr>
          <p:spPr>
            <a:xfrm>
              <a:off x="7435850" y="4298890"/>
              <a:ext cx="587020" cy="400110"/>
            </a:xfrm>
            <a:prstGeom prst="rect">
              <a:avLst/>
            </a:prstGeom>
          </p:spPr>
          <p:txBody>
            <a:bodyPr wrap="none">
              <a:spAutoFit/>
            </a:bodyPr>
            <a:lstStyle/>
            <a:p>
              <a:r>
                <a:rPr lang="en-US" sz="2000" i="1" dirty="0">
                  <a:solidFill>
                    <a:prstClr val="black"/>
                  </a:solidFill>
                  <a:latin typeface="Georgia" pitchFamily="18" charset="0"/>
                </a:rPr>
                <a:t>CM</a:t>
              </a:r>
              <a:endParaRPr lang="en-US" sz="2000" baseline="-25000" dirty="0"/>
            </a:p>
          </p:txBody>
        </p:sp>
        <p:sp>
          <p:nvSpPr>
            <p:cNvPr id="49" name="Rectangle 48"/>
            <p:cNvSpPr/>
            <p:nvPr/>
          </p:nvSpPr>
          <p:spPr>
            <a:xfrm>
              <a:off x="7741387" y="4000500"/>
              <a:ext cx="514885" cy="400110"/>
            </a:xfrm>
            <a:prstGeom prst="rect">
              <a:avLst/>
            </a:prstGeom>
          </p:spPr>
          <p:txBody>
            <a:bodyPr wrap="none">
              <a:spAutoFit/>
            </a:bodyPr>
            <a:lstStyle/>
            <a:p>
              <a:r>
                <a:rPr lang="en-US" sz="2000" i="1" dirty="0" err="1">
                  <a:solidFill>
                    <a:prstClr val="black"/>
                  </a:solidFill>
                  <a:latin typeface="Georgia" pitchFamily="18" charset="0"/>
                </a:rPr>
                <a:t>r</a:t>
              </a:r>
              <a:r>
                <a:rPr lang="en-US" sz="2000" i="1" baseline="-25000" dirty="0" err="1">
                  <a:solidFill>
                    <a:prstClr val="black"/>
                  </a:solidFill>
                  <a:latin typeface="Georgia" pitchFamily="18" charset="0"/>
                </a:rPr>
                <a:t>eN</a:t>
              </a:r>
              <a:endParaRPr lang="en-US" sz="2000" baseline="-25000" dirty="0"/>
            </a:p>
          </p:txBody>
        </p:sp>
        <p:sp>
          <p:nvSpPr>
            <p:cNvPr id="50" name="Rectangle 49"/>
            <p:cNvSpPr/>
            <p:nvPr/>
          </p:nvSpPr>
          <p:spPr>
            <a:xfrm>
              <a:off x="7721165" y="4378325"/>
              <a:ext cx="1365685" cy="707886"/>
            </a:xfrm>
            <a:prstGeom prst="rect">
              <a:avLst/>
            </a:prstGeom>
          </p:spPr>
          <p:txBody>
            <a:bodyPr wrap="square">
              <a:spAutoFit/>
            </a:bodyPr>
            <a:lstStyle/>
            <a:p>
              <a:pPr algn="ctr"/>
              <a:r>
                <a:rPr lang="en-US" sz="2000" i="1" dirty="0">
                  <a:solidFill>
                    <a:prstClr val="black"/>
                  </a:solidFill>
                  <a:latin typeface="Georgia" pitchFamily="18" charset="0"/>
                </a:rPr>
                <a:t>M</a:t>
              </a:r>
              <a:r>
                <a:rPr lang="en-US" sz="2000" i="1" baseline="-25000" dirty="0">
                  <a:solidFill>
                    <a:prstClr val="black"/>
                  </a:solidFill>
                  <a:latin typeface="Georgia" pitchFamily="18" charset="0"/>
                </a:rPr>
                <a:t>N</a:t>
              </a:r>
            </a:p>
            <a:p>
              <a:pPr algn="ctr"/>
              <a:r>
                <a:rPr lang="en-US" sz="2000" i="1" dirty="0">
                  <a:solidFill>
                    <a:prstClr val="black"/>
                  </a:solidFill>
                  <a:latin typeface="Georgia" pitchFamily="18" charset="0"/>
                </a:rPr>
                <a:t>(</a:t>
              </a:r>
              <a:r>
                <a:rPr lang="en-US" sz="2000" i="1" dirty="0" err="1">
                  <a:solidFill>
                    <a:prstClr val="black"/>
                  </a:solidFill>
                  <a:latin typeface="Georgia" pitchFamily="18" charset="0"/>
                </a:rPr>
                <a:t>x</a:t>
              </a:r>
              <a:r>
                <a:rPr lang="en-US" sz="2000" i="1" baseline="-25000" dirty="0" err="1">
                  <a:solidFill>
                    <a:prstClr val="black"/>
                  </a:solidFill>
                  <a:latin typeface="Georgia" pitchFamily="18" charset="0"/>
                </a:rPr>
                <a:t>N</a:t>
              </a:r>
              <a:r>
                <a:rPr lang="en-US" sz="2000" i="1" dirty="0" err="1">
                  <a:solidFill>
                    <a:prstClr val="black"/>
                  </a:solidFill>
                  <a:latin typeface="Georgia" pitchFamily="18" charset="0"/>
                </a:rPr>
                <a:t>,y</a:t>
              </a:r>
              <a:r>
                <a:rPr lang="en-US" sz="2000" i="1" baseline="-25000" dirty="0" err="1">
                  <a:solidFill>
                    <a:prstClr val="black"/>
                  </a:solidFill>
                  <a:latin typeface="Georgia" pitchFamily="18" charset="0"/>
                </a:rPr>
                <a:t>N</a:t>
              </a:r>
              <a:r>
                <a:rPr lang="en-US" sz="2000" i="1" dirty="0" err="1">
                  <a:solidFill>
                    <a:prstClr val="black"/>
                  </a:solidFill>
                  <a:latin typeface="Georgia" pitchFamily="18" charset="0"/>
                </a:rPr>
                <a:t>,z</a:t>
              </a:r>
              <a:r>
                <a:rPr lang="en-US" sz="2000" i="1" baseline="-25000" dirty="0" err="1">
                  <a:solidFill>
                    <a:prstClr val="black"/>
                  </a:solidFill>
                  <a:latin typeface="Georgia" pitchFamily="18" charset="0"/>
                </a:rPr>
                <a:t>N</a:t>
              </a:r>
              <a:r>
                <a:rPr lang="en-US" sz="2000" i="1" dirty="0">
                  <a:solidFill>
                    <a:prstClr val="black"/>
                  </a:solidFill>
                  <a:latin typeface="Georgia" pitchFamily="18" charset="0"/>
                </a:rPr>
                <a:t>)</a:t>
              </a:r>
              <a:r>
                <a:rPr lang="en-US" sz="2000" i="1" baseline="-25000" dirty="0">
                  <a:solidFill>
                    <a:prstClr val="black"/>
                  </a:solidFill>
                  <a:latin typeface="Georgia" pitchFamily="18" charset="0"/>
                </a:rPr>
                <a:t> </a:t>
              </a:r>
              <a:endParaRPr lang="en-US" sz="2000" baseline="-25000" dirty="0"/>
            </a:p>
          </p:txBody>
        </p:sp>
      </p:grpSp>
      <p:sp>
        <p:nvSpPr>
          <p:cNvPr id="26" name="TextBox 25"/>
          <p:cNvSpPr txBox="1"/>
          <p:nvPr/>
        </p:nvSpPr>
        <p:spPr>
          <a:xfrm rot="-5400000">
            <a:off x="-702915" y="3191608"/>
            <a:ext cx="1972015" cy="461665"/>
          </a:xfrm>
          <a:prstGeom prst="rect">
            <a:avLst/>
          </a:prstGeom>
          <a:noFill/>
        </p:spPr>
        <p:txBody>
          <a:bodyPr wrap="none" rtlCol="0">
            <a:spAutoFit/>
          </a:bodyPr>
          <a:lstStyle/>
          <a:p>
            <a:r>
              <a:rPr lang="en-US" sz="2400" b="1" dirty="0">
                <a:solidFill>
                  <a:srgbClr val="FF0000"/>
                </a:solidFill>
                <a:latin typeface="Georgia" pitchFamily="18" charset="0"/>
              </a:rPr>
              <a:t>Appendix-1</a:t>
            </a:r>
          </a:p>
        </p:txBody>
      </p:sp>
    </p:spTree>
    <p:extLst>
      <p:ext uri="{BB962C8B-B14F-4D97-AF65-F5344CB8AC3E}">
        <p14:creationId xmlns:p14="http://schemas.microsoft.com/office/powerpoint/2010/main" val="1286225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aphicFrame>
        <p:nvGraphicFramePr>
          <p:cNvPr id="185346" name="Object 2"/>
          <p:cNvGraphicFramePr>
            <a:graphicFrameLocks noChangeAspect="1"/>
          </p:cNvGraphicFramePr>
          <p:nvPr>
            <p:extLst>
              <p:ext uri="{D42A27DB-BD31-4B8C-83A1-F6EECF244321}">
                <p14:modId xmlns:p14="http://schemas.microsoft.com/office/powerpoint/2010/main" val="1183662666"/>
              </p:ext>
            </p:extLst>
          </p:nvPr>
        </p:nvGraphicFramePr>
        <p:xfrm>
          <a:off x="868363" y="965200"/>
          <a:ext cx="7970837" cy="5080000"/>
        </p:xfrm>
        <a:graphic>
          <a:graphicData uri="http://schemas.openxmlformats.org/presentationml/2006/ole">
            <mc:AlternateContent xmlns:mc="http://schemas.openxmlformats.org/markup-compatibility/2006">
              <mc:Choice xmlns:v="urn:schemas-microsoft-com:vml" Requires="v">
                <p:oleObj spid="_x0000_s68863" name="Equation" r:id="rId3" imgW="4000500" imgH="2540000" progId="Equation.3">
                  <p:embed/>
                </p:oleObj>
              </mc:Choice>
              <mc:Fallback>
                <p:oleObj name="Equation" r:id="rId3" imgW="4000500" imgH="2540000" progId="Equation.3">
                  <p:embed/>
                  <p:pic>
                    <p:nvPicPr>
                      <p:cNvPr id="0" name="Picture 6"/>
                      <p:cNvPicPr>
                        <a:picLocks noChangeAspect="1" noChangeArrowheads="1"/>
                      </p:cNvPicPr>
                      <p:nvPr/>
                    </p:nvPicPr>
                    <p:blipFill>
                      <a:blip r:embed="rId4"/>
                      <a:srcRect/>
                      <a:stretch>
                        <a:fillRect/>
                      </a:stretch>
                    </p:blipFill>
                    <p:spPr bwMode="auto">
                      <a:xfrm>
                        <a:off x="868363" y="965200"/>
                        <a:ext cx="7970837" cy="5080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Rectangle 3"/>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 Separation to Relative Frame</a:t>
            </a:r>
          </a:p>
        </p:txBody>
      </p:sp>
      <p:graphicFrame>
        <p:nvGraphicFramePr>
          <p:cNvPr id="187395" name="Object 2"/>
          <p:cNvGraphicFramePr>
            <a:graphicFrameLocks noChangeAspect="1"/>
          </p:cNvGraphicFramePr>
          <p:nvPr>
            <p:extLst>
              <p:ext uri="{D42A27DB-BD31-4B8C-83A1-F6EECF244321}">
                <p14:modId xmlns:p14="http://schemas.microsoft.com/office/powerpoint/2010/main" val="2468079502"/>
              </p:ext>
            </p:extLst>
          </p:nvPr>
        </p:nvGraphicFramePr>
        <p:xfrm>
          <a:off x="7267575" y="1298575"/>
          <a:ext cx="1189038" cy="3327400"/>
        </p:xfrm>
        <a:graphic>
          <a:graphicData uri="http://schemas.openxmlformats.org/presentationml/2006/ole">
            <mc:AlternateContent xmlns:mc="http://schemas.openxmlformats.org/markup-compatibility/2006">
              <mc:Choice xmlns:v="urn:schemas-microsoft-com:vml" Requires="v">
                <p:oleObj spid="_x0000_s68864" name="Equation" r:id="rId5" imgW="596900" imgH="1663700" progId="Equation.3">
                  <p:embed/>
                </p:oleObj>
              </mc:Choice>
              <mc:Fallback>
                <p:oleObj name="Equation" r:id="rId5" imgW="596900" imgH="1663700" progId="Equation.3">
                  <p:embed/>
                  <p:pic>
                    <p:nvPicPr>
                      <p:cNvPr id="0" name="Picture 7"/>
                      <p:cNvPicPr>
                        <a:picLocks noChangeAspect="1" noChangeArrowheads="1"/>
                      </p:cNvPicPr>
                      <p:nvPr/>
                    </p:nvPicPr>
                    <p:blipFill>
                      <a:blip r:embed="rId6"/>
                      <a:srcRect/>
                      <a:stretch>
                        <a:fillRect/>
                      </a:stretch>
                    </p:blipFill>
                    <p:spPr bwMode="auto">
                      <a:xfrm>
                        <a:off x="7267575" y="1298575"/>
                        <a:ext cx="1189038" cy="3327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TextBox 5"/>
          <p:cNvSpPr txBox="1"/>
          <p:nvPr/>
        </p:nvSpPr>
        <p:spPr>
          <a:xfrm rot="-5400000">
            <a:off x="-702915" y="3191608"/>
            <a:ext cx="1972015" cy="461665"/>
          </a:xfrm>
          <a:prstGeom prst="rect">
            <a:avLst/>
          </a:prstGeom>
          <a:noFill/>
        </p:spPr>
        <p:txBody>
          <a:bodyPr wrap="none" rtlCol="0">
            <a:spAutoFit/>
          </a:bodyPr>
          <a:lstStyle/>
          <a:p>
            <a:r>
              <a:rPr lang="en-US" sz="2400" b="1" dirty="0">
                <a:solidFill>
                  <a:srgbClr val="FF0000"/>
                </a:solidFill>
                <a:latin typeface="Georgia" pitchFamily="18" charset="0"/>
              </a:rPr>
              <a:t>Appendix-1</a:t>
            </a:r>
          </a:p>
        </p:txBody>
      </p:sp>
    </p:spTree>
    <p:extLst>
      <p:ext uri="{BB962C8B-B14F-4D97-AF65-F5344CB8AC3E}">
        <p14:creationId xmlns:p14="http://schemas.microsoft.com/office/powerpoint/2010/main" val="30026097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aphicFrame>
        <p:nvGraphicFramePr>
          <p:cNvPr id="185346" name="Object 2"/>
          <p:cNvGraphicFramePr>
            <a:graphicFrameLocks noChangeAspect="1"/>
          </p:cNvGraphicFramePr>
          <p:nvPr>
            <p:extLst>
              <p:ext uri="{D42A27DB-BD31-4B8C-83A1-F6EECF244321}">
                <p14:modId xmlns:p14="http://schemas.microsoft.com/office/powerpoint/2010/main" val="2757852431"/>
              </p:ext>
            </p:extLst>
          </p:nvPr>
        </p:nvGraphicFramePr>
        <p:xfrm>
          <a:off x="952500" y="930275"/>
          <a:ext cx="2782888" cy="1905000"/>
        </p:xfrm>
        <a:graphic>
          <a:graphicData uri="http://schemas.openxmlformats.org/presentationml/2006/ole">
            <mc:AlternateContent xmlns:mc="http://schemas.openxmlformats.org/markup-compatibility/2006">
              <mc:Choice xmlns:v="urn:schemas-microsoft-com:vml" Requires="v">
                <p:oleObj spid="_x0000_s69885" name="Equation" r:id="rId3" imgW="1397000" imgH="952500" progId="Equation.3">
                  <p:embed/>
                </p:oleObj>
              </mc:Choice>
              <mc:Fallback>
                <p:oleObj name="Equation" r:id="rId3" imgW="1397000" imgH="952500" progId="Equation.3">
                  <p:embed/>
                  <p:pic>
                    <p:nvPicPr>
                      <p:cNvPr id="0" name="Picture 6"/>
                      <p:cNvPicPr>
                        <a:picLocks noChangeAspect="1" noChangeArrowheads="1"/>
                      </p:cNvPicPr>
                      <p:nvPr/>
                    </p:nvPicPr>
                    <p:blipFill>
                      <a:blip r:embed="rId4"/>
                      <a:srcRect/>
                      <a:stretch>
                        <a:fillRect/>
                      </a:stretch>
                    </p:blipFill>
                    <p:spPr bwMode="auto">
                      <a:xfrm>
                        <a:off x="952500" y="930275"/>
                        <a:ext cx="2782888" cy="190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Rectangle 3"/>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 Separation to Relative Frame</a:t>
            </a:r>
          </a:p>
        </p:txBody>
      </p:sp>
      <p:sp>
        <p:nvSpPr>
          <p:cNvPr id="5" name="Rectangle 4"/>
          <p:cNvSpPr/>
          <p:nvPr/>
        </p:nvSpPr>
        <p:spPr>
          <a:xfrm>
            <a:off x="889000" y="2876550"/>
            <a:ext cx="7734300" cy="1569660"/>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marR="0"/>
            <a:r>
              <a:rPr lang="en-US" sz="2400" dirty="0">
                <a:solidFill>
                  <a:srgbClr val="000000"/>
                </a:solidFill>
                <a:latin typeface="Georgia" pitchFamily="18" charset="0"/>
              </a:rPr>
              <a:t>In the above equation the first term represent the kinetic energy of the center of mass (CM) motion and second term represents the kinetic energy of the relative motion of electron and</a:t>
            </a:r>
            <a:endParaRPr lang="en-US" sz="2400" dirty="0">
              <a:latin typeface="Georgia" pitchFamily="18" charset="0"/>
            </a:endParaRPr>
          </a:p>
        </p:txBody>
      </p:sp>
      <p:graphicFrame>
        <p:nvGraphicFramePr>
          <p:cNvPr id="188419" name="Object 2"/>
          <p:cNvGraphicFramePr>
            <a:graphicFrameLocks noChangeAspect="1"/>
          </p:cNvGraphicFramePr>
          <p:nvPr>
            <p:extLst>
              <p:ext uri="{D42A27DB-BD31-4B8C-83A1-F6EECF244321}">
                <p14:modId xmlns:p14="http://schemas.microsoft.com/office/powerpoint/2010/main" val="205515378"/>
              </p:ext>
            </p:extLst>
          </p:nvPr>
        </p:nvGraphicFramePr>
        <p:xfrm>
          <a:off x="982663" y="4486275"/>
          <a:ext cx="4022725" cy="1828800"/>
        </p:xfrm>
        <a:graphic>
          <a:graphicData uri="http://schemas.openxmlformats.org/presentationml/2006/ole">
            <mc:AlternateContent xmlns:mc="http://schemas.openxmlformats.org/markup-compatibility/2006">
              <mc:Choice xmlns:v="urn:schemas-microsoft-com:vml" Requires="v">
                <p:oleObj spid="_x0000_s69886" name="Equation" r:id="rId5" imgW="2019300" imgH="914400" progId="Equation.3">
                  <p:embed/>
                </p:oleObj>
              </mc:Choice>
              <mc:Fallback>
                <p:oleObj name="Equation" r:id="rId5" imgW="2019300" imgH="914400" progId="Equation.3">
                  <p:embed/>
                  <p:pic>
                    <p:nvPicPr>
                      <p:cNvPr id="0" name="Picture 7"/>
                      <p:cNvPicPr>
                        <a:picLocks noChangeAspect="1" noChangeArrowheads="1"/>
                      </p:cNvPicPr>
                      <p:nvPr/>
                    </p:nvPicPr>
                    <p:blipFill>
                      <a:blip r:embed="rId6"/>
                      <a:srcRect/>
                      <a:stretch>
                        <a:fillRect/>
                      </a:stretch>
                    </p:blipFill>
                    <p:spPr bwMode="auto">
                      <a:xfrm>
                        <a:off x="982663" y="4486275"/>
                        <a:ext cx="4022725"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TextBox 6"/>
          <p:cNvSpPr txBox="1"/>
          <p:nvPr/>
        </p:nvSpPr>
        <p:spPr>
          <a:xfrm rot="-5400000">
            <a:off x="-702915" y="3191608"/>
            <a:ext cx="1972015" cy="461665"/>
          </a:xfrm>
          <a:prstGeom prst="rect">
            <a:avLst/>
          </a:prstGeom>
          <a:noFill/>
        </p:spPr>
        <p:txBody>
          <a:bodyPr wrap="none" rtlCol="0">
            <a:spAutoFit/>
          </a:bodyPr>
          <a:lstStyle/>
          <a:p>
            <a:r>
              <a:rPr lang="en-US" sz="2400" b="1" dirty="0">
                <a:solidFill>
                  <a:srgbClr val="FF0000"/>
                </a:solidFill>
                <a:latin typeface="Georgia" pitchFamily="18" charset="0"/>
              </a:rPr>
              <a:t>Appendix-1</a:t>
            </a:r>
          </a:p>
        </p:txBody>
      </p:sp>
    </p:spTree>
    <p:extLst>
      <p:ext uri="{BB962C8B-B14F-4D97-AF65-F5344CB8AC3E}">
        <p14:creationId xmlns:p14="http://schemas.microsoft.com/office/powerpoint/2010/main" val="2456282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892504" y="3200400"/>
            <a:ext cx="8099095" cy="1261884"/>
          </a:xfrm>
          <a:prstGeom prst="rect">
            <a:avLst/>
          </a:prstGeom>
          <a:solidFill>
            <a:srgbClr val="FF0000">
              <a:alpha val="25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endParaRPr lang="en-US" sz="1200" dirty="0">
              <a:solidFill>
                <a:prstClr val="black"/>
              </a:solidFill>
              <a:latin typeface="Georgia" pitchFamily="18" charset="0"/>
            </a:endParaRPr>
          </a:p>
          <a:p>
            <a:r>
              <a:rPr lang="en-US" sz="2400" dirty="0">
                <a:solidFill>
                  <a:prstClr val="black"/>
                </a:solidFill>
                <a:latin typeface="Georgia" pitchFamily="18" charset="0"/>
              </a:rPr>
              <a:t>				         	</a:t>
            </a:r>
            <a:r>
              <a:rPr lang="en-US" sz="2000" dirty="0">
                <a:solidFill>
                  <a:prstClr val="black"/>
                </a:solidFill>
                <a:latin typeface="Georgia" pitchFamily="18" charset="0"/>
              </a:rPr>
              <a:t>Free particle!</a:t>
            </a:r>
          </a:p>
          <a:p>
            <a:r>
              <a:rPr lang="en-US" sz="2000" dirty="0">
                <a:solidFill>
                  <a:prstClr val="black"/>
                </a:solidFill>
                <a:latin typeface="Georgia" pitchFamily="18" charset="0"/>
              </a:rPr>
              <a:t>				         	Kinetic energy of the atom</a:t>
            </a:r>
          </a:p>
          <a:p>
            <a:endParaRPr lang="en-US" sz="2000" dirty="0">
              <a:solidFill>
                <a:prstClr val="black"/>
              </a:solidFill>
              <a:latin typeface="Georgia" pitchFamily="18" charset="0"/>
            </a:endParaRPr>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 Separation of CM motion</a:t>
            </a:r>
          </a:p>
        </p:txBody>
      </p:sp>
      <p:graphicFrame>
        <p:nvGraphicFramePr>
          <p:cNvPr id="240649" name="Object 9"/>
          <p:cNvGraphicFramePr>
            <a:graphicFrameLocks noChangeAspect="1"/>
          </p:cNvGraphicFramePr>
          <p:nvPr>
            <p:extLst>
              <p:ext uri="{D42A27DB-BD31-4B8C-83A1-F6EECF244321}">
                <p14:modId xmlns:p14="http://schemas.microsoft.com/office/powerpoint/2010/main" val="1690624212"/>
              </p:ext>
            </p:extLst>
          </p:nvPr>
        </p:nvGraphicFramePr>
        <p:xfrm>
          <a:off x="1116013" y="4560888"/>
          <a:ext cx="1390650" cy="838200"/>
        </p:xfrm>
        <a:graphic>
          <a:graphicData uri="http://schemas.openxmlformats.org/presentationml/2006/ole">
            <mc:AlternateContent xmlns:mc="http://schemas.openxmlformats.org/markup-compatibility/2006">
              <mc:Choice xmlns:v="urn:schemas-microsoft-com:vml" Requires="v">
                <p:oleObj spid="_x0000_s71429" name="Equation" r:id="rId3" imgW="698500" imgH="419100" progId="Equation.3">
                  <p:embed/>
                </p:oleObj>
              </mc:Choice>
              <mc:Fallback>
                <p:oleObj name="Equation" r:id="rId3" imgW="698500" imgH="419100" progId="Equation.3">
                  <p:embed/>
                  <p:pic>
                    <p:nvPicPr>
                      <p:cNvPr id="0" name="Picture 17"/>
                      <p:cNvPicPr>
                        <a:picLocks noChangeAspect="1" noChangeArrowheads="1"/>
                      </p:cNvPicPr>
                      <p:nvPr/>
                    </p:nvPicPr>
                    <p:blipFill>
                      <a:blip r:embed="rId4"/>
                      <a:srcRect/>
                      <a:stretch>
                        <a:fillRect/>
                      </a:stretch>
                    </p:blipFill>
                    <p:spPr bwMode="auto">
                      <a:xfrm>
                        <a:off x="1116013" y="4560888"/>
                        <a:ext cx="139065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40651" name="Object 11"/>
          <p:cNvGraphicFramePr>
            <a:graphicFrameLocks noChangeAspect="1"/>
          </p:cNvGraphicFramePr>
          <p:nvPr>
            <p:extLst>
              <p:ext uri="{D42A27DB-BD31-4B8C-83A1-F6EECF244321}">
                <p14:modId xmlns:p14="http://schemas.microsoft.com/office/powerpoint/2010/main" val="503900014"/>
              </p:ext>
            </p:extLst>
          </p:nvPr>
        </p:nvGraphicFramePr>
        <p:xfrm>
          <a:off x="1019175" y="2187575"/>
          <a:ext cx="1770063" cy="508000"/>
        </p:xfrm>
        <a:graphic>
          <a:graphicData uri="http://schemas.openxmlformats.org/presentationml/2006/ole">
            <mc:AlternateContent xmlns:mc="http://schemas.openxmlformats.org/markup-compatibility/2006">
              <mc:Choice xmlns:v="urn:schemas-microsoft-com:vml" Requires="v">
                <p:oleObj spid="_x0000_s71430" name="Equation" r:id="rId5" imgW="889000" imgH="254000" progId="Equation.3">
                  <p:embed/>
                </p:oleObj>
              </mc:Choice>
              <mc:Fallback>
                <p:oleObj name="Equation" r:id="rId5" imgW="889000" imgH="254000" progId="Equation.3">
                  <p:embed/>
                  <p:pic>
                    <p:nvPicPr>
                      <p:cNvPr id="0" name="Picture 19"/>
                      <p:cNvPicPr>
                        <a:picLocks noChangeAspect="1" noChangeArrowheads="1"/>
                      </p:cNvPicPr>
                      <p:nvPr/>
                    </p:nvPicPr>
                    <p:blipFill>
                      <a:blip r:embed="rId6"/>
                      <a:srcRect/>
                      <a:stretch>
                        <a:fillRect/>
                      </a:stretch>
                    </p:blipFill>
                    <p:spPr bwMode="auto">
                      <a:xfrm>
                        <a:off x="1019175" y="2187575"/>
                        <a:ext cx="1770063" cy="50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40652" name="Object 12"/>
          <p:cNvGraphicFramePr>
            <a:graphicFrameLocks noChangeAspect="1"/>
          </p:cNvGraphicFramePr>
          <p:nvPr>
            <p:extLst>
              <p:ext uri="{D42A27DB-BD31-4B8C-83A1-F6EECF244321}">
                <p14:modId xmlns:p14="http://schemas.microsoft.com/office/powerpoint/2010/main" val="3704889230"/>
              </p:ext>
            </p:extLst>
          </p:nvPr>
        </p:nvGraphicFramePr>
        <p:xfrm>
          <a:off x="6388100" y="2184400"/>
          <a:ext cx="1971675" cy="508000"/>
        </p:xfrm>
        <a:graphic>
          <a:graphicData uri="http://schemas.openxmlformats.org/presentationml/2006/ole">
            <mc:AlternateContent xmlns:mc="http://schemas.openxmlformats.org/markup-compatibility/2006">
              <mc:Choice xmlns:v="urn:schemas-microsoft-com:vml" Requires="v">
                <p:oleObj spid="_x0000_s71431" name="Equation" r:id="rId7" imgW="990600" imgH="254000" progId="Equation.3">
                  <p:embed/>
                </p:oleObj>
              </mc:Choice>
              <mc:Fallback>
                <p:oleObj name="Equation" r:id="rId7" imgW="990600" imgH="254000" progId="Equation.3">
                  <p:embed/>
                  <p:pic>
                    <p:nvPicPr>
                      <p:cNvPr id="0" name="Picture 20"/>
                      <p:cNvPicPr>
                        <a:picLocks noChangeAspect="1" noChangeArrowheads="1"/>
                      </p:cNvPicPr>
                      <p:nvPr/>
                    </p:nvPicPr>
                    <p:blipFill>
                      <a:blip r:embed="rId8"/>
                      <a:srcRect/>
                      <a:stretch>
                        <a:fillRect/>
                      </a:stretch>
                    </p:blipFill>
                    <p:spPr bwMode="auto">
                      <a:xfrm>
                        <a:off x="6388100" y="2184400"/>
                        <a:ext cx="1971675" cy="50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7" name="Rectangular Callout 16"/>
          <p:cNvSpPr/>
          <p:nvPr/>
        </p:nvSpPr>
        <p:spPr>
          <a:xfrm>
            <a:off x="1028654" y="1075526"/>
            <a:ext cx="1257346" cy="753274"/>
          </a:xfrm>
          <a:prstGeom prst="wedgeRectCallout">
            <a:avLst>
              <a:gd name="adj1" fmla="val -3697"/>
              <a:gd name="adj2" fmla="val 122718"/>
            </a:avLst>
          </a:prstGeom>
          <a:solidFill>
            <a:srgbClr val="FF0000">
              <a:alpha val="25000"/>
            </a:srgbClr>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ular Callout 17"/>
          <p:cNvSpPr/>
          <p:nvPr/>
        </p:nvSpPr>
        <p:spPr>
          <a:xfrm flipH="1">
            <a:off x="2362200" y="1106366"/>
            <a:ext cx="2057400" cy="753274"/>
          </a:xfrm>
          <a:prstGeom prst="wedgeRectCallout">
            <a:avLst>
              <a:gd name="adj1" fmla="val 41498"/>
              <a:gd name="adj2" fmla="val 122718"/>
            </a:avLst>
          </a:prstGeom>
          <a:solidFill>
            <a:srgbClr val="0000FF">
              <a:alpha val="25000"/>
            </a:srgbClr>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ounded Rectangle 12"/>
          <p:cNvSpPr/>
          <p:nvPr/>
        </p:nvSpPr>
        <p:spPr>
          <a:xfrm>
            <a:off x="5181600" y="2209800"/>
            <a:ext cx="457200" cy="609600"/>
          </a:xfrm>
          <a:prstGeom prst="roundRect">
            <a:avLst/>
          </a:prstGeom>
          <a:solidFill>
            <a:srgbClr val="0000FF">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4648200" y="2209800"/>
            <a:ext cx="457200" cy="609600"/>
          </a:xfrm>
          <a:prstGeom prst="roundRect">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8001000" y="2209800"/>
            <a:ext cx="457200" cy="609600"/>
          </a:xfrm>
          <a:prstGeom prst="roundRect">
            <a:avLst/>
          </a:prstGeom>
          <a:solidFill>
            <a:srgbClr val="0000FF">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7315200" y="2209800"/>
            <a:ext cx="457200" cy="609600"/>
          </a:xfrm>
          <a:prstGeom prst="roundRect">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40650" name="Object 10"/>
          <p:cNvGraphicFramePr>
            <a:graphicFrameLocks noChangeAspect="1"/>
          </p:cNvGraphicFramePr>
          <p:nvPr>
            <p:extLst>
              <p:ext uri="{D42A27DB-BD31-4B8C-83A1-F6EECF244321}">
                <p14:modId xmlns:p14="http://schemas.microsoft.com/office/powerpoint/2010/main" val="3118472754"/>
              </p:ext>
            </p:extLst>
          </p:nvPr>
        </p:nvGraphicFramePr>
        <p:xfrm>
          <a:off x="3611563" y="2187575"/>
          <a:ext cx="1920875" cy="508000"/>
        </p:xfrm>
        <a:graphic>
          <a:graphicData uri="http://schemas.openxmlformats.org/presentationml/2006/ole">
            <mc:AlternateContent xmlns:mc="http://schemas.openxmlformats.org/markup-compatibility/2006">
              <mc:Choice xmlns:v="urn:schemas-microsoft-com:vml" Requires="v">
                <p:oleObj spid="_x0000_s71432" name="Equation" r:id="rId9" imgW="965200" imgH="254000" progId="Equation.3">
                  <p:embed/>
                </p:oleObj>
              </mc:Choice>
              <mc:Fallback>
                <p:oleObj name="Equation" r:id="rId9" imgW="965200" imgH="254000" progId="Equation.3">
                  <p:embed/>
                  <p:pic>
                    <p:nvPicPr>
                      <p:cNvPr id="0" name="Picture 18"/>
                      <p:cNvPicPr>
                        <a:picLocks noChangeAspect="1" noChangeArrowheads="1"/>
                      </p:cNvPicPr>
                      <p:nvPr/>
                    </p:nvPicPr>
                    <p:blipFill>
                      <a:blip r:embed="rId10"/>
                      <a:srcRect/>
                      <a:stretch>
                        <a:fillRect/>
                      </a:stretch>
                    </p:blipFill>
                    <p:spPr bwMode="auto">
                      <a:xfrm>
                        <a:off x="3611563" y="2187575"/>
                        <a:ext cx="1920875" cy="50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40653" name="Object 5"/>
          <p:cNvGraphicFramePr>
            <a:graphicFrameLocks noChangeAspect="1"/>
          </p:cNvGraphicFramePr>
          <p:nvPr>
            <p:extLst>
              <p:ext uri="{D42A27DB-BD31-4B8C-83A1-F6EECF244321}">
                <p14:modId xmlns:p14="http://schemas.microsoft.com/office/powerpoint/2010/main" val="1338711825"/>
              </p:ext>
            </p:extLst>
          </p:nvPr>
        </p:nvGraphicFramePr>
        <p:xfrm>
          <a:off x="1022350" y="1022350"/>
          <a:ext cx="5973763" cy="990600"/>
        </p:xfrm>
        <a:graphic>
          <a:graphicData uri="http://schemas.openxmlformats.org/presentationml/2006/ole">
            <mc:AlternateContent xmlns:mc="http://schemas.openxmlformats.org/markup-compatibility/2006">
              <mc:Choice xmlns:v="urn:schemas-microsoft-com:vml" Requires="v">
                <p:oleObj spid="_x0000_s71433" name="Equation" r:id="rId11" imgW="2997200" imgH="495300" progId="Equation.3">
                  <p:embed/>
                </p:oleObj>
              </mc:Choice>
              <mc:Fallback>
                <p:oleObj name="Equation" r:id="rId11" imgW="2997200" imgH="495300" progId="Equation.3">
                  <p:embed/>
                  <p:pic>
                    <p:nvPicPr>
                      <p:cNvPr id="0" name="Picture 21"/>
                      <p:cNvPicPr>
                        <a:picLocks noChangeAspect="1" noChangeArrowheads="1"/>
                      </p:cNvPicPr>
                      <p:nvPr/>
                    </p:nvPicPr>
                    <p:blipFill>
                      <a:blip r:embed="rId12"/>
                      <a:srcRect/>
                      <a:stretch>
                        <a:fillRect/>
                      </a:stretch>
                    </p:blipFill>
                    <p:spPr bwMode="auto">
                      <a:xfrm>
                        <a:off x="1022350" y="1022350"/>
                        <a:ext cx="5973763" cy="990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90474" name="Object 10"/>
          <p:cNvGraphicFramePr>
            <a:graphicFrameLocks noChangeAspect="1"/>
          </p:cNvGraphicFramePr>
          <p:nvPr>
            <p:extLst>
              <p:ext uri="{D42A27DB-BD31-4B8C-83A1-F6EECF244321}">
                <p14:modId xmlns:p14="http://schemas.microsoft.com/office/powerpoint/2010/main" val="4015115871"/>
              </p:ext>
            </p:extLst>
          </p:nvPr>
        </p:nvGraphicFramePr>
        <p:xfrm>
          <a:off x="965200" y="3358972"/>
          <a:ext cx="4094163" cy="990600"/>
        </p:xfrm>
        <a:graphic>
          <a:graphicData uri="http://schemas.openxmlformats.org/presentationml/2006/ole">
            <mc:AlternateContent xmlns:mc="http://schemas.openxmlformats.org/markup-compatibility/2006">
              <mc:Choice xmlns:v="urn:schemas-microsoft-com:vml" Requires="v">
                <p:oleObj spid="_x0000_s71434" name="Equation" r:id="rId13" imgW="2057400" imgH="495300" progId="Equation.3">
                  <p:embed/>
                </p:oleObj>
              </mc:Choice>
              <mc:Fallback>
                <p:oleObj name="Equation" r:id="rId13" imgW="2057400" imgH="495300" progId="Equation.3">
                  <p:embed/>
                  <p:pic>
                    <p:nvPicPr>
                      <p:cNvPr id="0" name="Picture 16"/>
                      <p:cNvPicPr>
                        <a:picLocks noChangeAspect="1" noChangeArrowheads="1"/>
                      </p:cNvPicPr>
                      <p:nvPr/>
                    </p:nvPicPr>
                    <p:blipFill>
                      <a:blip r:embed="rId14"/>
                      <a:srcRect/>
                      <a:stretch>
                        <a:fillRect/>
                      </a:stretch>
                    </p:blipFill>
                    <p:spPr bwMode="auto">
                      <a:xfrm>
                        <a:off x="965200" y="3358972"/>
                        <a:ext cx="4094163" cy="990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12745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06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06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06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047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06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3" grpId="0" animBg="1"/>
      <p:bldP spid="14" grpId="0" animBg="1"/>
      <p:bldP spid="16"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 Electronic Hamiltonian</a:t>
            </a:r>
          </a:p>
        </p:txBody>
      </p:sp>
      <p:graphicFrame>
        <p:nvGraphicFramePr>
          <p:cNvPr id="242693" name="Object 11"/>
          <p:cNvGraphicFramePr>
            <a:graphicFrameLocks noChangeAspect="1"/>
          </p:cNvGraphicFramePr>
          <p:nvPr>
            <p:extLst>
              <p:ext uri="{D42A27DB-BD31-4B8C-83A1-F6EECF244321}">
                <p14:modId xmlns:p14="http://schemas.microsoft.com/office/powerpoint/2010/main" val="1523992930"/>
              </p:ext>
            </p:extLst>
          </p:nvPr>
        </p:nvGraphicFramePr>
        <p:xfrm>
          <a:off x="1014413" y="762000"/>
          <a:ext cx="4776787" cy="1397000"/>
        </p:xfrm>
        <a:graphic>
          <a:graphicData uri="http://schemas.openxmlformats.org/presentationml/2006/ole">
            <mc:AlternateContent xmlns:mc="http://schemas.openxmlformats.org/markup-compatibility/2006">
              <mc:Choice xmlns:v="urn:schemas-microsoft-com:vml" Requires="v">
                <p:oleObj spid="_x0000_s72041" name="Equation" r:id="rId3" imgW="2400300" imgH="698500" progId="Equation.3">
                  <p:embed/>
                </p:oleObj>
              </mc:Choice>
              <mc:Fallback>
                <p:oleObj name="Equation" r:id="rId3" imgW="2400300" imgH="698500" progId="Equation.3">
                  <p:embed/>
                  <p:pic>
                    <p:nvPicPr>
                      <p:cNvPr id="0" name="Picture 10"/>
                      <p:cNvPicPr>
                        <a:picLocks noChangeAspect="1" noChangeArrowheads="1"/>
                      </p:cNvPicPr>
                      <p:nvPr/>
                    </p:nvPicPr>
                    <p:blipFill>
                      <a:blip r:embed="rId4"/>
                      <a:srcRect/>
                      <a:stretch>
                        <a:fillRect/>
                      </a:stretch>
                    </p:blipFill>
                    <p:spPr bwMode="auto">
                      <a:xfrm>
                        <a:off x="1014413" y="762000"/>
                        <a:ext cx="4776787" cy="1397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Rectangle 2"/>
          <p:cNvSpPr/>
          <p:nvPr/>
        </p:nvSpPr>
        <p:spPr>
          <a:xfrm>
            <a:off x="838200" y="762000"/>
            <a:ext cx="5334000" cy="1066800"/>
          </a:xfrm>
          <a:prstGeom prst="rect">
            <a:avLst/>
          </a:prstGeom>
          <a:solidFill>
            <a:srgbClr val="3366F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ular Callout 3"/>
          <p:cNvSpPr/>
          <p:nvPr/>
        </p:nvSpPr>
        <p:spPr>
          <a:xfrm flipV="1">
            <a:off x="914400" y="3200400"/>
            <a:ext cx="1752600" cy="914400"/>
          </a:xfrm>
          <a:prstGeom prst="wedgeRectCallout">
            <a:avLst>
              <a:gd name="adj1" fmla="val 72259"/>
              <a:gd name="adj2" fmla="val 247184"/>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90475" name="Object 11"/>
          <p:cNvGraphicFramePr>
            <a:graphicFrameLocks noChangeAspect="1"/>
          </p:cNvGraphicFramePr>
          <p:nvPr>
            <p:extLst>
              <p:ext uri="{D42A27DB-BD31-4B8C-83A1-F6EECF244321}">
                <p14:modId xmlns:p14="http://schemas.microsoft.com/office/powerpoint/2010/main" val="4122144257"/>
              </p:ext>
            </p:extLst>
          </p:nvPr>
        </p:nvGraphicFramePr>
        <p:xfrm>
          <a:off x="152401" y="3200400"/>
          <a:ext cx="8991600" cy="1193800"/>
        </p:xfrm>
        <a:graphic>
          <a:graphicData uri="http://schemas.openxmlformats.org/presentationml/2006/ole">
            <mc:AlternateContent xmlns:mc="http://schemas.openxmlformats.org/markup-compatibility/2006">
              <mc:Choice xmlns:v="urn:schemas-microsoft-com:vml" Requires="v">
                <p:oleObj spid="_x0000_s72042" name="Equation" r:id="rId5" imgW="4826000" imgH="596900" progId="Equation.3">
                  <p:embed/>
                </p:oleObj>
              </mc:Choice>
              <mc:Fallback>
                <p:oleObj name="Equation" r:id="rId5" imgW="4826000" imgH="596900" progId="Equation.3">
                  <p:embed/>
                  <p:pic>
                    <p:nvPicPr>
                      <p:cNvPr id="0" name="Picture 8"/>
                      <p:cNvPicPr>
                        <a:picLocks noChangeAspect="1" noChangeArrowheads="1"/>
                      </p:cNvPicPr>
                      <p:nvPr/>
                    </p:nvPicPr>
                    <p:blipFill>
                      <a:blip r:embed="rId6"/>
                      <a:srcRect/>
                      <a:stretch>
                        <a:fillRect/>
                      </a:stretch>
                    </p:blipFill>
                    <p:spPr bwMode="auto">
                      <a:xfrm>
                        <a:off x="152401" y="3200400"/>
                        <a:ext cx="8991600" cy="1193800"/>
                      </a:xfrm>
                      <a:prstGeom prst="rect">
                        <a:avLst/>
                      </a:prstGeom>
                      <a:noFill/>
                      <a:ln>
                        <a:noFill/>
                      </a:ln>
                      <a:effectLst/>
                      <a:extLst/>
                    </p:spPr>
                  </p:pic>
                </p:oleObj>
              </mc:Fallback>
            </mc:AlternateContent>
          </a:graphicData>
        </a:graphic>
      </p:graphicFrame>
      <p:sp>
        <p:nvSpPr>
          <p:cNvPr id="5" name="Rectangle 4"/>
          <p:cNvSpPr/>
          <p:nvPr/>
        </p:nvSpPr>
        <p:spPr>
          <a:xfrm>
            <a:off x="131580" y="3200400"/>
            <a:ext cx="762000" cy="990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ular Callout 10"/>
          <p:cNvSpPr/>
          <p:nvPr/>
        </p:nvSpPr>
        <p:spPr>
          <a:xfrm flipV="1">
            <a:off x="4267200" y="3713120"/>
            <a:ext cx="1752600" cy="914400"/>
          </a:xfrm>
          <a:prstGeom prst="wedgeRectCallout">
            <a:avLst>
              <a:gd name="adj1" fmla="val -74992"/>
              <a:gd name="adj2" fmla="val 288553"/>
            </a:avLst>
          </a:prstGeom>
          <a:solidFill>
            <a:srgbClr val="008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598470292"/>
              </p:ext>
            </p:extLst>
          </p:nvPr>
        </p:nvGraphicFramePr>
        <p:xfrm>
          <a:off x="5486400" y="2286000"/>
          <a:ext cx="2424430" cy="584200"/>
        </p:xfrm>
        <a:graphic>
          <a:graphicData uri="http://schemas.openxmlformats.org/presentationml/2006/ole">
            <mc:AlternateContent xmlns:mc="http://schemas.openxmlformats.org/markup-compatibility/2006">
              <mc:Choice xmlns:v="urn:schemas-microsoft-com:vml" Requires="v">
                <p:oleObj spid="_x0000_s72043" name="Equation" r:id="rId7" imgW="1054100" imgH="254000" progId="Equation.3">
                  <p:embed/>
                </p:oleObj>
              </mc:Choice>
              <mc:Fallback>
                <p:oleObj name="Equation" r:id="rId7" imgW="1054100" imgH="254000" progId="Equation.3">
                  <p:embed/>
                  <p:pic>
                    <p:nvPicPr>
                      <p:cNvPr id="0" name=""/>
                      <p:cNvPicPr/>
                      <p:nvPr/>
                    </p:nvPicPr>
                    <p:blipFill>
                      <a:blip r:embed="rId8"/>
                      <a:stretch>
                        <a:fillRect/>
                      </a:stretch>
                    </p:blipFill>
                    <p:spPr>
                      <a:xfrm>
                        <a:off x="5486400" y="2286000"/>
                        <a:ext cx="2424430" cy="584200"/>
                      </a:xfrm>
                      <a:prstGeom prst="rect">
                        <a:avLst/>
                      </a:prstGeom>
                    </p:spPr>
                  </p:pic>
                </p:oleObj>
              </mc:Fallback>
            </mc:AlternateContent>
          </a:graphicData>
        </a:graphic>
      </p:graphicFrame>
    </p:spTree>
    <p:extLst>
      <p:ext uri="{BB962C8B-B14F-4D97-AF65-F5344CB8AC3E}">
        <p14:creationId xmlns:p14="http://schemas.microsoft.com/office/powerpoint/2010/main" val="41322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0475"/>
                                        </p:tgtEl>
                                        <p:attrNameLst>
                                          <p:attrName>style.visibility</p:attrName>
                                        </p:attrNameLst>
                                      </p:cBhvr>
                                      <p:to>
                                        <p:strVal val="visible"/>
                                      </p:to>
                                    </p:set>
                                    <p:animEffect transition="in" filter="wipe(left)">
                                      <p:cBhvr>
                                        <p:cTn id="7" dur="1000"/>
                                        <p:tgtEl>
                                          <p:spTgt spid="19047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grpId="0" nodeType="clickEffect">
                                  <p:stCondLst>
                                    <p:cond delay="0"/>
                                  </p:stCondLst>
                                  <p:childTnLst>
                                    <p:animEffect transition="out" filter="blinds(horizontal)">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Recapitulation: Basics of Quantum Mechanics</a:t>
            </a:r>
          </a:p>
        </p:txBody>
      </p:sp>
      <p:sp>
        <p:nvSpPr>
          <p:cNvPr id="5" name="TextBox 4"/>
          <p:cNvSpPr txBox="1"/>
          <p:nvPr/>
        </p:nvSpPr>
        <p:spPr>
          <a:xfrm>
            <a:off x="914400" y="1066800"/>
            <a:ext cx="7391400" cy="4524315"/>
          </a:xfrm>
          <a:prstGeom prst="rect">
            <a:avLst/>
          </a:prstGeom>
          <a:noFill/>
        </p:spPr>
        <p:txBody>
          <a:bodyPr wrap="square" rtlCol="0">
            <a:spAutoFit/>
          </a:bodyPr>
          <a:lstStyle/>
          <a:p>
            <a:endParaRPr lang="en-US" sz="2400" dirty="0">
              <a:latin typeface="Georgia"/>
              <a:cs typeface="Georgia"/>
            </a:endParaRPr>
          </a:p>
          <a:p>
            <a:pPr marL="342900" indent="-342900">
              <a:buFont typeface="Arial"/>
              <a:buChar char="•"/>
            </a:pPr>
            <a:r>
              <a:rPr lang="en-US" sz="2400" dirty="0">
                <a:latin typeface="Georgia"/>
                <a:cs typeface="Georgia"/>
              </a:rPr>
              <a:t>Schrödinger equation: Classical wave equation for</a:t>
            </a:r>
          </a:p>
          <a:p>
            <a:r>
              <a:rPr lang="en-US" sz="2400" dirty="0">
                <a:latin typeface="Georgia"/>
                <a:cs typeface="Georgia"/>
              </a:rPr>
              <a:t>			         de Broglie waves</a:t>
            </a:r>
          </a:p>
          <a:p>
            <a:endParaRPr lang="en-US" sz="2400" dirty="0">
              <a:latin typeface="Georgia"/>
              <a:cs typeface="Georgia"/>
            </a:endParaRPr>
          </a:p>
          <a:p>
            <a:pPr marL="342900" indent="-342900">
              <a:buFont typeface="Arial"/>
              <a:buChar char="•"/>
            </a:pPr>
            <a:r>
              <a:rPr lang="en-US" sz="2400" dirty="0">
                <a:latin typeface="Georgia"/>
                <a:cs typeface="Georgia"/>
              </a:rPr>
              <a:t>Eigenvalue equation:</a:t>
            </a:r>
          </a:p>
          <a:p>
            <a:pPr marL="342900" indent="-342900">
              <a:buFont typeface="Arial"/>
              <a:buChar char="•"/>
            </a:pPr>
            <a:endParaRPr lang="en-US" sz="2400" dirty="0">
              <a:latin typeface="Georgia"/>
              <a:cs typeface="Georgia"/>
            </a:endParaRPr>
          </a:p>
          <a:p>
            <a:endParaRPr lang="en-US" sz="2400" dirty="0">
              <a:latin typeface="Georgia"/>
              <a:cs typeface="Georgia"/>
            </a:endParaRPr>
          </a:p>
          <a:p>
            <a:pPr marL="342900" indent="-342900">
              <a:buFont typeface="Arial"/>
              <a:buChar char="•"/>
            </a:pPr>
            <a:r>
              <a:rPr lang="en-US" sz="2400" dirty="0">
                <a:latin typeface="Georgia"/>
                <a:cs typeface="Georgia"/>
              </a:rPr>
              <a:t>Expectation values:</a:t>
            </a:r>
          </a:p>
          <a:p>
            <a:pPr marL="342900" indent="-342900">
              <a:buFont typeface="Arial"/>
              <a:buChar char="•"/>
            </a:pPr>
            <a:endParaRPr lang="en-US" sz="2400" dirty="0">
              <a:latin typeface="Georgia"/>
              <a:cs typeface="Georgia"/>
            </a:endParaRPr>
          </a:p>
          <a:p>
            <a:pPr marL="342900" indent="-342900">
              <a:buFont typeface="Arial"/>
              <a:buChar char="•"/>
            </a:pPr>
            <a:endParaRPr lang="en-US" sz="2400" dirty="0">
              <a:latin typeface="Georgia"/>
              <a:cs typeface="Georgia"/>
            </a:endParaRPr>
          </a:p>
          <a:p>
            <a:pPr marL="342900" indent="-342900">
              <a:buFont typeface="Arial"/>
              <a:buChar char="•"/>
            </a:pPr>
            <a:endParaRPr lang="en-US" sz="2400" dirty="0">
              <a:latin typeface="Georgia"/>
              <a:cs typeface="Georgia"/>
            </a:endParaRPr>
          </a:p>
          <a:p>
            <a:pPr marL="342900" indent="-342900">
              <a:buFont typeface="Arial"/>
              <a:buChar char="•"/>
            </a:pPr>
            <a:r>
              <a:rPr lang="en-US" sz="2400" dirty="0">
                <a:latin typeface="Georgia"/>
                <a:cs typeface="Georgia"/>
              </a:rPr>
              <a:t>Boundary conditions: Quantization  </a:t>
            </a:r>
          </a:p>
        </p:txBody>
      </p:sp>
      <p:graphicFrame>
        <p:nvGraphicFramePr>
          <p:cNvPr id="6" name="Object 5"/>
          <p:cNvGraphicFramePr>
            <a:graphicFrameLocks noChangeAspect="1"/>
          </p:cNvGraphicFramePr>
          <p:nvPr>
            <p:extLst>
              <p:ext uri="{D42A27DB-BD31-4B8C-83A1-F6EECF244321}">
                <p14:modId xmlns:p14="http://schemas.microsoft.com/office/powerpoint/2010/main" val="3328680249"/>
              </p:ext>
            </p:extLst>
          </p:nvPr>
        </p:nvGraphicFramePr>
        <p:xfrm>
          <a:off x="4598840" y="2362200"/>
          <a:ext cx="1767974" cy="730250"/>
        </p:xfrm>
        <a:graphic>
          <a:graphicData uri="http://schemas.openxmlformats.org/presentationml/2006/ole">
            <mc:AlternateContent xmlns:mc="http://schemas.openxmlformats.org/markup-compatibility/2006">
              <mc:Choice xmlns:v="urn:schemas-microsoft-com:vml" Requires="v">
                <p:oleObj spid="_x0000_s120988" name="Equation" r:id="rId3" imgW="584200" imgH="241300" progId="Equation.3">
                  <p:embed/>
                </p:oleObj>
              </mc:Choice>
              <mc:Fallback>
                <p:oleObj name="Equation" r:id="rId3" imgW="584200" imgH="241300" progId="Equation.3">
                  <p:embed/>
                  <p:pic>
                    <p:nvPicPr>
                      <p:cNvPr id="0" name=""/>
                      <p:cNvPicPr/>
                      <p:nvPr/>
                    </p:nvPicPr>
                    <p:blipFill>
                      <a:blip r:embed="rId4"/>
                      <a:stretch>
                        <a:fillRect/>
                      </a:stretch>
                    </p:blipFill>
                    <p:spPr>
                      <a:xfrm>
                        <a:off x="4598840" y="2362200"/>
                        <a:ext cx="1767974" cy="730250"/>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88481735"/>
              </p:ext>
            </p:extLst>
          </p:nvPr>
        </p:nvGraphicFramePr>
        <p:xfrm>
          <a:off x="4284663" y="3154363"/>
          <a:ext cx="2459037" cy="1614487"/>
        </p:xfrm>
        <a:graphic>
          <a:graphicData uri="http://schemas.openxmlformats.org/presentationml/2006/ole">
            <mc:AlternateContent xmlns:mc="http://schemas.openxmlformats.org/markup-compatibility/2006">
              <mc:Choice xmlns:v="urn:schemas-microsoft-com:vml" Requires="v">
                <p:oleObj spid="_x0000_s120989" name="Equation" r:id="rId5" imgW="812800" imgH="533400" progId="Equation.3">
                  <p:embed/>
                </p:oleObj>
              </mc:Choice>
              <mc:Fallback>
                <p:oleObj name="Equation" r:id="rId5" imgW="812800" imgH="533400" progId="Equation.3">
                  <p:embed/>
                  <p:pic>
                    <p:nvPicPr>
                      <p:cNvPr id="0" name=""/>
                      <p:cNvPicPr/>
                      <p:nvPr/>
                    </p:nvPicPr>
                    <p:blipFill>
                      <a:blip r:embed="rId6"/>
                      <a:stretch>
                        <a:fillRect/>
                      </a:stretch>
                    </p:blipFill>
                    <p:spPr>
                      <a:xfrm>
                        <a:off x="4284663" y="3154363"/>
                        <a:ext cx="2459037" cy="1614487"/>
                      </a:xfrm>
                      <a:prstGeom prst="rect">
                        <a:avLst/>
                      </a:prstGeom>
                    </p:spPr>
                  </p:pic>
                </p:oleObj>
              </mc:Fallback>
            </mc:AlternateContent>
          </a:graphicData>
        </a:graphic>
      </p:graphicFrame>
    </p:spTree>
    <p:extLst>
      <p:ext uri="{BB962C8B-B14F-4D97-AF65-F5344CB8AC3E}">
        <p14:creationId xmlns:p14="http://schemas.microsoft.com/office/powerpoint/2010/main" val="385370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59249"/>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 Electronic Hamiltonian</a:t>
            </a:r>
          </a:p>
        </p:txBody>
      </p:sp>
      <p:sp>
        <p:nvSpPr>
          <p:cNvPr id="9" name="Rectangle 8"/>
          <p:cNvSpPr/>
          <p:nvPr/>
        </p:nvSpPr>
        <p:spPr>
          <a:xfrm>
            <a:off x="214312" y="5362575"/>
            <a:ext cx="8715375" cy="830997"/>
          </a:xfrm>
          <a:prstGeom prst="rect">
            <a:avLst/>
          </a:prstGeom>
          <a:solidFill>
            <a:srgbClr val="9BBB59">
              <a:alpha val="25000"/>
            </a:srgbClr>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rPr>
              <a:t>Not possible to separate out into three different co-ordinates. Need a new co-ordinate system</a:t>
            </a:r>
          </a:p>
        </p:txBody>
      </p:sp>
      <p:graphicFrame>
        <p:nvGraphicFramePr>
          <p:cNvPr id="242693" name="Object 11"/>
          <p:cNvGraphicFramePr>
            <a:graphicFrameLocks noChangeAspect="1"/>
          </p:cNvGraphicFramePr>
          <p:nvPr>
            <p:extLst>
              <p:ext uri="{D42A27DB-BD31-4B8C-83A1-F6EECF244321}">
                <p14:modId xmlns:p14="http://schemas.microsoft.com/office/powerpoint/2010/main" val="891549616"/>
              </p:ext>
            </p:extLst>
          </p:nvPr>
        </p:nvGraphicFramePr>
        <p:xfrm>
          <a:off x="1014413" y="762000"/>
          <a:ext cx="4776787" cy="1397000"/>
        </p:xfrm>
        <a:graphic>
          <a:graphicData uri="http://schemas.openxmlformats.org/presentationml/2006/ole">
            <mc:AlternateContent xmlns:mc="http://schemas.openxmlformats.org/markup-compatibility/2006">
              <mc:Choice xmlns:v="urn:schemas-microsoft-com:vml" Requires="v">
                <p:oleObj spid="_x0000_s156792" name="Equation" r:id="rId3" imgW="2400300" imgH="698500" progId="Equation.3">
                  <p:embed/>
                </p:oleObj>
              </mc:Choice>
              <mc:Fallback>
                <p:oleObj name="Equation" r:id="rId3" imgW="2400300" imgH="698500" progId="Equation.3">
                  <p:embed/>
                  <p:pic>
                    <p:nvPicPr>
                      <p:cNvPr id="0" name=""/>
                      <p:cNvPicPr>
                        <a:picLocks noChangeAspect="1" noChangeArrowheads="1"/>
                      </p:cNvPicPr>
                      <p:nvPr/>
                    </p:nvPicPr>
                    <p:blipFill>
                      <a:blip r:embed="rId4"/>
                      <a:srcRect/>
                      <a:stretch>
                        <a:fillRect/>
                      </a:stretch>
                    </p:blipFill>
                    <p:spPr bwMode="auto">
                      <a:xfrm>
                        <a:off x="1014413" y="762000"/>
                        <a:ext cx="4776787" cy="1397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Rectangle 2"/>
          <p:cNvSpPr/>
          <p:nvPr/>
        </p:nvSpPr>
        <p:spPr>
          <a:xfrm>
            <a:off x="838200" y="762000"/>
            <a:ext cx="5334000" cy="1066800"/>
          </a:xfrm>
          <a:prstGeom prst="rect">
            <a:avLst/>
          </a:prstGeom>
          <a:solidFill>
            <a:srgbClr val="3366F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ular Callout 3"/>
          <p:cNvSpPr/>
          <p:nvPr/>
        </p:nvSpPr>
        <p:spPr>
          <a:xfrm flipV="1">
            <a:off x="914400" y="3200400"/>
            <a:ext cx="1752600" cy="914400"/>
          </a:xfrm>
          <a:prstGeom prst="wedgeRectCallout">
            <a:avLst>
              <a:gd name="adj1" fmla="val 72259"/>
              <a:gd name="adj2" fmla="val 247184"/>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90475" name="Object 11"/>
          <p:cNvGraphicFramePr>
            <a:graphicFrameLocks noChangeAspect="1"/>
          </p:cNvGraphicFramePr>
          <p:nvPr>
            <p:extLst>
              <p:ext uri="{D42A27DB-BD31-4B8C-83A1-F6EECF244321}">
                <p14:modId xmlns:p14="http://schemas.microsoft.com/office/powerpoint/2010/main" val="655777900"/>
              </p:ext>
            </p:extLst>
          </p:nvPr>
        </p:nvGraphicFramePr>
        <p:xfrm>
          <a:off x="152401" y="3200400"/>
          <a:ext cx="8991600" cy="1193800"/>
        </p:xfrm>
        <a:graphic>
          <a:graphicData uri="http://schemas.openxmlformats.org/presentationml/2006/ole">
            <mc:AlternateContent xmlns:mc="http://schemas.openxmlformats.org/markup-compatibility/2006">
              <mc:Choice xmlns:v="urn:schemas-microsoft-com:vml" Requires="v">
                <p:oleObj spid="_x0000_s156793" name="Equation" r:id="rId5" imgW="4826000" imgH="596900" progId="Equation.3">
                  <p:embed/>
                </p:oleObj>
              </mc:Choice>
              <mc:Fallback>
                <p:oleObj name="Equation" r:id="rId5" imgW="4826000" imgH="596900" progId="Equation.3">
                  <p:embed/>
                  <p:pic>
                    <p:nvPicPr>
                      <p:cNvPr id="0" name=""/>
                      <p:cNvPicPr>
                        <a:picLocks noChangeAspect="1" noChangeArrowheads="1"/>
                      </p:cNvPicPr>
                      <p:nvPr/>
                    </p:nvPicPr>
                    <p:blipFill>
                      <a:blip r:embed="rId6"/>
                      <a:srcRect/>
                      <a:stretch>
                        <a:fillRect/>
                      </a:stretch>
                    </p:blipFill>
                    <p:spPr bwMode="auto">
                      <a:xfrm>
                        <a:off x="152401" y="3200400"/>
                        <a:ext cx="8991600" cy="1193800"/>
                      </a:xfrm>
                      <a:prstGeom prst="rect">
                        <a:avLst/>
                      </a:prstGeom>
                      <a:noFill/>
                      <a:ln>
                        <a:noFill/>
                      </a:ln>
                      <a:effectLs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56851584"/>
              </p:ext>
            </p:extLst>
          </p:nvPr>
        </p:nvGraphicFramePr>
        <p:xfrm>
          <a:off x="5486400" y="2286000"/>
          <a:ext cx="2424430" cy="584200"/>
        </p:xfrm>
        <a:graphic>
          <a:graphicData uri="http://schemas.openxmlformats.org/presentationml/2006/ole">
            <mc:AlternateContent xmlns:mc="http://schemas.openxmlformats.org/markup-compatibility/2006">
              <mc:Choice xmlns:v="urn:schemas-microsoft-com:vml" Requires="v">
                <p:oleObj spid="_x0000_s156794" name="Equation" r:id="rId7" imgW="1054100" imgH="254000" progId="Equation.3">
                  <p:embed/>
                </p:oleObj>
              </mc:Choice>
              <mc:Fallback>
                <p:oleObj name="Equation" r:id="rId7" imgW="1054100" imgH="254000" progId="Equation.3">
                  <p:embed/>
                  <p:pic>
                    <p:nvPicPr>
                      <p:cNvPr id="0" name=""/>
                      <p:cNvPicPr/>
                      <p:nvPr/>
                    </p:nvPicPr>
                    <p:blipFill>
                      <a:blip r:embed="rId8"/>
                      <a:stretch>
                        <a:fillRect/>
                      </a:stretch>
                    </p:blipFill>
                    <p:spPr>
                      <a:xfrm>
                        <a:off x="5486400" y="2286000"/>
                        <a:ext cx="2424430" cy="584200"/>
                      </a:xfrm>
                      <a:prstGeom prst="rect">
                        <a:avLst/>
                      </a:prstGeom>
                    </p:spPr>
                  </p:pic>
                </p:oleObj>
              </mc:Fallback>
            </mc:AlternateContent>
          </a:graphicData>
        </a:graphic>
      </p:graphicFrame>
      <p:sp>
        <p:nvSpPr>
          <p:cNvPr id="7" name="Rectangle 6"/>
          <p:cNvSpPr/>
          <p:nvPr/>
        </p:nvSpPr>
        <p:spPr>
          <a:xfrm>
            <a:off x="4267200" y="3733800"/>
            <a:ext cx="1752600" cy="914400"/>
          </a:xfrm>
          <a:prstGeom prst="rect">
            <a:avLst/>
          </a:prstGeom>
          <a:solidFill>
            <a:srgbClr val="008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724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grpId="0" nodeType="withEffect">
                                  <p:stCondLst>
                                    <p:cond delay="0"/>
                                  </p:stCondLst>
                                  <p:childTnLst>
                                    <p:anim calcmode="discrete" valueType="str">
                                      <p:cBhvr>
                                        <p:cTn id="6" dur="1000" fill="hold"/>
                                        <p:tgtEl>
                                          <p:spTgt spid="7"/>
                                        </p:tgtEl>
                                        <p:attrNameLst>
                                          <p:attrName>style.visibility</p:attrName>
                                        </p:attrNameLst>
                                      </p:cBhvr>
                                      <p:tavLst>
                                        <p:tav tm="0">
                                          <p:val>
                                            <p:strVal val="hidden"/>
                                          </p:val>
                                        </p:tav>
                                        <p:tav tm="50000">
                                          <p:val>
                                            <p:strVal val="visible"/>
                                          </p:val>
                                        </p:tav>
                                      </p:tavLst>
                                    </p:anim>
                                  </p:childTnLst>
                                </p:cTn>
                              </p:par>
                            </p:childTnLst>
                          </p:cTn>
                        </p:par>
                        <p:par>
                          <p:cTn id="7" fill="hold">
                            <p:stCondLst>
                              <p:cond delay="10000"/>
                            </p:stCondLst>
                            <p:childTnLst>
                              <p:par>
                                <p:cTn id="8" presetID="22" presetClass="entr" presetSubtype="8"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2092677" y="5792351"/>
            <a:ext cx="4972050" cy="830997"/>
          </a:xfrm>
          <a:prstGeom prst="rect">
            <a:avLst/>
          </a:prstGeom>
          <a:solidFill>
            <a:srgbClr val="00B0F0">
              <a:alpha val="50000"/>
            </a:srgbClr>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endParaRPr lang="en-US" sz="2400" dirty="0">
              <a:solidFill>
                <a:prstClr val="black"/>
              </a:solidFill>
              <a:latin typeface="Georgia" pitchFamily="18" charset="0"/>
            </a:endParaRPr>
          </a:p>
          <a:p>
            <a:endParaRPr lang="en-US" sz="2400" dirty="0">
              <a:solidFill>
                <a:prstClr val="black"/>
              </a:solidFill>
              <a:latin typeface="Georgia" pitchFamily="18" charset="0"/>
            </a:endParaRPr>
          </a:p>
        </p:txBody>
      </p:sp>
      <p:sp>
        <p:nvSpPr>
          <p:cNvPr id="15" name="Rectangle 14"/>
          <p:cNvSpPr/>
          <p:nvPr/>
        </p:nvSpPr>
        <p:spPr>
          <a:xfrm>
            <a:off x="3477733" y="1122740"/>
            <a:ext cx="2578100" cy="1569660"/>
          </a:xfrm>
          <a:prstGeom prst="rect">
            <a:avLst/>
          </a:prstGeom>
          <a:solidFill>
            <a:srgbClr val="00B0F0">
              <a:alpha val="50000"/>
            </a:srgbClr>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endParaRPr lang="en-US" sz="2400" dirty="0">
              <a:solidFill>
                <a:prstClr val="black"/>
              </a:solidFill>
              <a:latin typeface="Georgia" pitchFamily="18" charset="0"/>
            </a:endParaRPr>
          </a:p>
          <a:p>
            <a:endParaRPr lang="en-US" sz="2400" dirty="0">
              <a:solidFill>
                <a:prstClr val="black"/>
              </a:solidFill>
              <a:latin typeface="Georgia" pitchFamily="18" charset="0"/>
            </a:endParaRPr>
          </a:p>
          <a:p>
            <a:endParaRPr lang="en-US" sz="2400" dirty="0">
              <a:solidFill>
                <a:prstClr val="black"/>
              </a:solidFill>
              <a:latin typeface="Georgia" pitchFamily="18" charset="0"/>
            </a:endParaRPr>
          </a:p>
          <a:p>
            <a:endParaRPr lang="en-US" sz="2400" dirty="0">
              <a:solidFill>
                <a:prstClr val="black"/>
              </a:solidFill>
              <a:latin typeface="Georgia" pitchFamily="18" charset="0"/>
            </a:endParaRPr>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Spherical Polar Co-ordinates</a:t>
            </a:r>
          </a:p>
        </p:txBody>
      </p:sp>
      <p:graphicFrame>
        <p:nvGraphicFramePr>
          <p:cNvPr id="192516" name="Object 11"/>
          <p:cNvGraphicFramePr>
            <a:graphicFrameLocks noChangeAspect="1"/>
          </p:cNvGraphicFramePr>
          <p:nvPr>
            <p:extLst>
              <p:ext uri="{D42A27DB-BD31-4B8C-83A1-F6EECF244321}">
                <p14:modId xmlns:p14="http://schemas.microsoft.com/office/powerpoint/2010/main" val="940686049"/>
              </p:ext>
            </p:extLst>
          </p:nvPr>
        </p:nvGraphicFramePr>
        <p:xfrm>
          <a:off x="3770313" y="1193800"/>
          <a:ext cx="1973262" cy="1701800"/>
        </p:xfrm>
        <a:graphic>
          <a:graphicData uri="http://schemas.openxmlformats.org/presentationml/2006/ole">
            <mc:AlternateContent xmlns:mc="http://schemas.openxmlformats.org/markup-compatibility/2006">
              <mc:Choice xmlns:v="urn:schemas-microsoft-com:vml" Requires="v">
                <p:oleObj spid="_x0000_s73080" name="Equation" r:id="rId3" imgW="990600" imgH="850900" progId="Equation.3">
                  <p:embed/>
                </p:oleObj>
              </mc:Choice>
              <mc:Fallback>
                <p:oleObj name="Equation" r:id="rId3" imgW="990600" imgH="850900" progId="Equation.3">
                  <p:embed/>
                  <p:pic>
                    <p:nvPicPr>
                      <p:cNvPr id="0" name="Picture 8"/>
                      <p:cNvPicPr>
                        <a:picLocks noChangeAspect="1" noChangeArrowheads="1"/>
                      </p:cNvPicPr>
                      <p:nvPr/>
                    </p:nvPicPr>
                    <p:blipFill>
                      <a:blip r:embed="rId4"/>
                      <a:srcRect/>
                      <a:stretch>
                        <a:fillRect/>
                      </a:stretch>
                    </p:blipFill>
                    <p:spPr bwMode="auto">
                      <a:xfrm>
                        <a:off x="3770313" y="1193800"/>
                        <a:ext cx="1973262" cy="1701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92517" name="Object 11"/>
          <p:cNvGraphicFramePr>
            <a:graphicFrameLocks noChangeAspect="1"/>
          </p:cNvGraphicFramePr>
          <p:nvPr>
            <p:extLst>
              <p:ext uri="{D42A27DB-BD31-4B8C-83A1-F6EECF244321}">
                <p14:modId xmlns:p14="http://schemas.microsoft.com/office/powerpoint/2010/main" val="2932905028"/>
              </p:ext>
            </p:extLst>
          </p:nvPr>
        </p:nvGraphicFramePr>
        <p:xfrm>
          <a:off x="7086600" y="3581400"/>
          <a:ext cx="1855788" cy="1863725"/>
        </p:xfrm>
        <a:graphic>
          <a:graphicData uri="http://schemas.openxmlformats.org/presentationml/2006/ole">
            <mc:AlternateContent xmlns:mc="http://schemas.openxmlformats.org/markup-compatibility/2006">
              <mc:Choice xmlns:v="urn:schemas-microsoft-com:vml" Requires="v">
                <p:oleObj spid="_x0000_s73081" name="Equation" r:id="rId5" imgW="1244600" imgH="1244600" progId="Equation.3">
                  <p:embed/>
                </p:oleObj>
              </mc:Choice>
              <mc:Fallback>
                <p:oleObj name="Equation" r:id="rId5" imgW="1244600" imgH="1244600" progId="Equation.3">
                  <p:embed/>
                  <p:pic>
                    <p:nvPicPr>
                      <p:cNvPr id="0" name="Picture 9"/>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7086600" y="3581400"/>
                        <a:ext cx="1855788" cy="1863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92518" name="Object 11"/>
          <p:cNvGraphicFramePr>
            <a:graphicFrameLocks noChangeAspect="1"/>
          </p:cNvGraphicFramePr>
          <p:nvPr>
            <p:extLst>
              <p:ext uri="{D42A27DB-BD31-4B8C-83A1-F6EECF244321}">
                <p14:modId xmlns:p14="http://schemas.microsoft.com/office/powerpoint/2010/main" val="190590754"/>
              </p:ext>
            </p:extLst>
          </p:nvPr>
        </p:nvGraphicFramePr>
        <p:xfrm>
          <a:off x="2968625" y="5994400"/>
          <a:ext cx="3162300" cy="482600"/>
        </p:xfrm>
        <a:graphic>
          <a:graphicData uri="http://schemas.openxmlformats.org/presentationml/2006/ole">
            <mc:AlternateContent xmlns:mc="http://schemas.openxmlformats.org/markup-compatibility/2006">
              <mc:Choice xmlns:v="urn:schemas-microsoft-com:vml" Requires="v">
                <p:oleObj spid="_x0000_s73082" name="Equation" r:id="rId7" imgW="1587500" imgH="241300" progId="Equation.3">
                  <p:embed/>
                </p:oleObj>
              </mc:Choice>
              <mc:Fallback>
                <p:oleObj name="Equation" r:id="rId7" imgW="1587500" imgH="241300" progId="Equation.3">
                  <p:embed/>
                  <p:pic>
                    <p:nvPicPr>
                      <p:cNvPr id="0" name="Picture 10"/>
                      <p:cNvPicPr>
                        <a:picLocks noChangeAspect="1" noChangeArrowheads="1"/>
                      </p:cNvPicPr>
                      <p:nvPr/>
                    </p:nvPicPr>
                    <p:blipFill>
                      <a:blip r:embed="rId8"/>
                      <a:srcRect/>
                      <a:stretch>
                        <a:fillRect/>
                      </a:stretch>
                    </p:blipFill>
                    <p:spPr bwMode="auto">
                      <a:xfrm>
                        <a:off x="2968625" y="5994400"/>
                        <a:ext cx="3162300" cy="482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0" name="Picture 9" descr="20100606061901!Spherical_polar_coordinates.PNG"/>
          <p:cNvPicPr>
            <a:picLocks noChangeAspect="1"/>
          </p:cNvPicPr>
          <p:nvPr/>
        </p:nvPicPr>
        <p:blipFill>
          <a:blip r:embed="rId9" cstate="print"/>
          <a:stretch>
            <a:fillRect/>
          </a:stretch>
        </p:blipFill>
        <p:spPr>
          <a:xfrm>
            <a:off x="592614" y="1222057"/>
            <a:ext cx="2690336" cy="2206943"/>
          </a:xfrm>
          <a:prstGeom prst="rect">
            <a:avLst/>
          </a:prstGeom>
        </p:spPr>
      </p:pic>
      <p:pic>
        <p:nvPicPr>
          <p:cNvPr id="12" name="Picture 11" descr="Volume-Element2.jpg"/>
          <p:cNvPicPr>
            <a:picLocks noChangeAspect="1"/>
          </p:cNvPicPr>
          <p:nvPr/>
        </p:nvPicPr>
        <p:blipFill>
          <a:blip r:embed="rId10" cstate="print"/>
          <a:stretch>
            <a:fillRect/>
          </a:stretch>
        </p:blipFill>
        <p:spPr>
          <a:xfrm>
            <a:off x="3352800" y="3429000"/>
            <a:ext cx="2428875" cy="2314575"/>
          </a:xfrm>
          <a:prstGeom prst="rect">
            <a:avLst/>
          </a:prstGeom>
        </p:spPr>
      </p:pic>
      <p:sp>
        <p:nvSpPr>
          <p:cNvPr id="13" name="Rectangle 12"/>
          <p:cNvSpPr/>
          <p:nvPr/>
        </p:nvSpPr>
        <p:spPr>
          <a:xfrm>
            <a:off x="428625" y="3705225"/>
            <a:ext cx="2009775" cy="1569660"/>
          </a:xfrm>
          <a:prstGeom prst="rect">
            <a:avLst/>
          </a:prstGeom>
          <a:solidFill>
            <a:srgbClr val="FF6600">
              <a:alpha val="25000"/>
            </a:srgbClr>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i="1" dirty="0">
                <a:solidFill>
                  <a:prstClr val="black"/>
                </a:solidFill>
                <a:latin typeface="Georgia" pitchFamily="18" charset="0"/>
              </a:rPr>
              <a:t>     r</a:t>
            </a:r>
            <a:r>
              <a:rPr lang="en-US" sz="2400" dirty="0">
                <a:solidFill>
                  <a:prstClr val="black"/>
                </a:solidFill>
                <a:latin typeface="Georgia" pitchFamily="18" charset="0"/>
              </a:rPr>
              <a:t>:0 to ∞</a:t>
            </a:r>
          </a:p>
          <a:p>
            <a:endParaRPr lang="en-US" sz="1200" dirty="0">
              <a:solidFill>
                <a:prstClr val="black"/>
              </a:solidFill>
              <a:latin typeface="Georgia" pitchFamily="18" charset="0"/>
            </a:endParaRPr>
          </a:p>
          <a:p>
            <a:r>
              <a:rPr lang="en-US" sz="2400" dirty="0">
                <a:solidFill>
                  <a:prstClr val="black"/>
                </a:solidFill>
                <a:latin typeface="Georgia" pitchFamily="18" charset="0"/>
                <a:sym typeface="Symbol"/>
              </a:rPr>
              <a:t>     </a:t>
            </a:r>
            <a:r>
              <a:rPr lang="el-GR" sz="2400" dirty="0">
                <a:solidFill>
                  <a:prstClr val="black"/>
                </a:solidFill>
                <a:latin typeface="Georgia" pitchFamily="18" charset="0"/>
                <a:sym typeface="Symbol"/>
              </a:rPr>
              <a:t></a:t>
            </a:r>
            <a:r>
              <a:rPr lang="en-US" sz="2400" dirty="0">
                <a:solidFill>
                  <a:prstClr val="black"/>
                </a:solidFill>
                <a:latin typeface="Georgia" pitchFamily="18" charset="0"/>
                <a:sym typeface="Symbol"/>
              </a:rPr>
              <a:t>: 0 to </a:t>
            </a:r>
          </a:p>
          <a:p>
            <a:endParaRPr lang="en-US" sz="1200" dirty="0">
              <a:solidFill>
                <a:prstClr val="black"/>
              </a:solidFill>
              <a:latin typeface="Georgia" pitchFamily="18" charset="0"/>
              <a:sym typeface="Symbol"/>
            </a:endParaRPr>
          </a:p>
          <a:p>
            <a:r>
              <a:rPr lang="en-US" sz="2400" dirty="0">
                <a:solidFill>
                  <a:prstClr val="black"/>
                </a:solidFill>
                <a:latin typeface="Georgia" pitchFamily="18" charset="0"/>
                <a:sym typeface="Symbol"/>
              </a:rPr>
              <a:t>     </a:t>
            </a:r>
            <a:r>
              <a:rPr lang="el-GR" sz="2400" dirty="0">
                <a:solidFill>
                  <a:prstClr val="black"/>
                </a:solidFill>
                <a:latin typeface="Georgia" pitchFamily="18" charset="0"/>
                <a:sym typeface="Symbol"/>
              </a:rPr>
              <a:t></a:t>
            </a:r>
            <a:r>
              <a:rPr lang="en-US" sz="2400" dirty="0">
                <a:solidFill>
                  <a:prstClr val="black"/>
                </a:solidFill>
                <a:latin typeface="Georgia" pitchFamily="18" charset="0"/>
                <a:sym typeface="Symbol"/>
              </a:rPr>
              <a:t>: 0 to 2</a:t>
            </a:r>
          </a:p>
        </p:txBody>
      </p:sp>
      <p:pic>
        <p:nvPicPr>
          <p:cNvPr id="14" name="Picture 4" descr="http://media.web.britannica.com/eb-media/03/64903-004-1F9F7080.jpg"/>
          <p:cNvPicPr>
            <a:picLocks noChangeAspect="1" noChangeArrowheads="1"/>
          </p:cNvPicPr>
          <p:nvPr/>
        </p:nvPicPr>
        <p:blipFill>
          <a:blip r:embed="rId11"/>
          <a:srcRect/>
          <a:stretch>
            <a:fillRect/>
          </a:stretch>
        </p:blipFill>
        <p:spPr bwMode="auto">
          <a:xfrm>
            <a:off x="6553200" y="685800"/>
            <a:ext cx="2320199" cy="2332640"/>
          </a:xfrm>
          <a:prstGeom prst="rect">
            <a:avLst/>
          </a:prstGeom>
          <a:noFill/>
        </p:spPr>
      </p:pic>
      <p:sp>
        <p:nvSpPr>
          <p:cNvPr id="3" name="Rectangle 2"/>
          <p:cNvSpPr/>
          <p:nvPr/>
        </p:nvSpPr>
        <p:spPr>
          <a:xfrm>
            <a:off x="7086600" y="3505200"/>
            <a:ext cx="1905000" cy="1981200"/>
          </a:xfrm>
          <a:prstGeom prst="rect">
            <a:avLst/>
          </a:prstGeom>
          <a:solidFill>
            <a:srgbClr val="FF6600">
              <a:alpha val="25000"/>
            </a:srgbClr>
          </a:solidFill>
          <a:ln>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12">
            <p14:nvContentPartPr>
              <p14:cNvPr id="4" name="Ink 3">
                <a:extLst>
                  <a:ext uri="{FF2B5EF4-FFF2-40B4-BE49-F238E27FC236}">
                    <a16:creationId xmlns:a16="http://schemas.microsoft.com/office/drawing/2014/main" id="{D2A01ECA-ACD5-415A-B189-A09400028883}"/>
                  </a:ext>
                </a:extLst>
              </p14:cNvPr>
              <p14:cNvContentPartPr/>
              <p14:nvPr/>
            </p14:nvContentPartPr>
            <p14:xfrm>
              <a:off x="665750" y="4161233"/>
              <a:ext cx="1636920" cy="767520"/>
            </p14:xfrm>
          </p:contentPart>
        </mc:Choice>
        <mc:Fallback>
          <p:pic>
            <p:nvPicPr>
              <p:cNvPr id="4" name="Ink 3">
                <a:extLst>
                  <a:ext uri="{FF2B5EF4-FFF2-40B4-BE49-F238E27FC236}">
                    <a16:creationId xmlns:a16="http://schemas.microsoft.com/office/drawing/2014/main" id="{D2A01ECA-ACD5-415A-B189-A09400028883}"/>
                  </a:ext>
                </a:extLst>
              </p:cNvPr>
              <p:cNvPicPr/>
              <p:nvPr/>
            </p:nvPicPr>
            <p:blipFill>
              <a:blip r:embed="rId13"/>
              <a:stretch>
                <a:fillRect/>
              </a:stretch>
            </p:blipFill>
            <p:spPr>
              <a:xfrm>
                <a:off x="656750" y="4152233"/>
                <a:ext cx="1654560" cy="785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Ink 6">
                <a:extLst>
                  <a:ext uri="{FF2B5EF4-FFF2-40B4-BE49-F238E27FC236}">
                    <a16:creationId xmlns:a16="http://schemas.microsoft.com/office/drawing/2014/main" id="{193B901A-EC29-4016-A786-F9983119980A}"/>
                  </a:ext>
                </a:extLst>
              </p14:cNvPr>
              <p14:cNvContentPartPr/>
              <p14:nvPr/>
            </p14:nvContentPartPr>
            <p14:xfrm>
              <a:off x="1800830" y="4394513"/>
              <a:ext cx="214920" cy="215280"/>
            </p14:xfrm>
          </p:contentPart>
        </mc:Choice>
        <mc:Fallback>
          <p:pic>
            <p:nvPicPr>
              <p:cNvPr id="7" name="Ink 6">
                <a:extLst>
                  <a:ext uri="{FF2B5EF4-FFF2-40B4-BE49-F238E27FC236}">
                    <a16:creationId xmlns:a16="http://schemas.microsoft.com/office/drawing/2014/main" id="{193B901A-EC29-4016-A786-F9983119980A}"/>
                  </a:ext>
                </a:extLst>
              </p:cNvPr>
              <p:cNvPicPr/>
              <p:nvPr/>
            </p:nvPicPr>
            <p:blipFill>
              <a:blip r:embed="rId15"/>
              <a:stretch>
                <a:fillRect/>
              </a:stretch>
            </p:blipFill>
            <p:spPr>
              <a:xfrm>
                <a:off x="1764830" y="4322513"/>
                <a:ext cx="286560" cy="358920"/>
              </a:xfrm>
              <a:prstGeom prst="rect">
                <a:avLst/>
              </a:prstGeom>
            </p:spPr>
          </p:pic>
        </mc:Fallback>
      </mc:AlternateContent>
    </p:spTree>
    <p:extLst>
      <p:ext uri="{BB962C8B-B14F-4D97-AF65-F5344CB8AC3E}">
        <p14:creationId xmlns:p14="http://schemas.microsoft.com/office/powerpoint/2010/main" val="340375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25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25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2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Tree>
    <p:extLst>
      <p:ext uri="{BB962C8B-B14F-4D97-AF65-F5344CB8AC3E}">
        <p14:creationId xmlns:p14="http://schemas.microsoft.com/office/powerpoint/2010/main" val="344218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471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838200"/>
            <a:ext cx="8016240" cy="585978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672076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481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160" y="1828800"/>
            <a:ext cx="8244840" cy="363474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7975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491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850" y="1066800"/>
            <a:ext cx="7734300" cy="50768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4272666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501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763" y="914400"/>
            <a:ext cx="7715250" cy="53244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831586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5120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088" y="739575"/>
            <a:ext cx="7743825" cy="5791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686971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522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188" y="933450"/>
            <a:ext cx="7667625" cy="49911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877941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532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2013" y="1914525"/>
            <a:ext cx="7419975" cy="30289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396397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277910"/>
            <a:ext cx="51054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Recapitulation: Free Particle</a:t>
            </a:r>
          </a:p>
        </p:txBody>
      </p:sp>
      <p:graphicFrame>
        <p:nvGraphicFramePr>
          <p:cNvPr id="152583" name="Object 4"/>
          <p:cNvGraphicFramePr>
            <a:graphicFrameLocks noChangeAspect="1"/>
          </p:cNvGraphicFramePr>
          <p:nvPr>
            <p:extLst>
              <p:ext uri="{D42A27DB-BD31-4B8C-83A1-F6EECF244321}">
                <p14:modId xmlns:p14="http://schemas.microsoft.com/office/powerpoint/2010/main" val="2985272279"/>
              </p:ext>
            </p:extLst>
          </p:nvPr>
        </p:nvGraphicFramePr>
        <p:xfrm>
          <a:off x="914400" y="1371600"/>
          <a:ext cx="3265488" cy="838200"/>
        </p:xfrm>
        <a:graphic>
          <a:graphicData uri="http://schemas.openxmlformats.org/presentationml/2006/ole">
            <mc:AlternateContent xmlns:mc="http://schemas.openxmlformats.org/markup-compatibility/2006">
              <mc:Choice xmlns:v="urn:schemas-microsoft-com:vml" Requires="v">
                <p:oleObj spid="_x0000_s123205" name="Equation" r:id="rId3" imgW="1638300" imgH="419100" progId="">
                  <p:embed/>
                </p:oleObj>
              </mc:Choice>
              <mc:Fallback>
                <p:oleObj name="Equation" r:id="rId3" imgW="1638300" imgH="4191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371600"/>
                        <a:ext cx="3265488"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52584" name="Object 4"/>
          <p:cNvGraphicFramePr>
            <a:graphicFrameLocks noChangeAspect="1"/>
          </p:cNvGraphicFramePr>
          <p:nvPr>
            <p:extLst>
              <p:ext uri="{D42A27DB-BD31-4B8C-83A1-F6EECF244321}">
                <p14:modId xmlns:p14="http://schemas.microsoft.com/office/powerpoint/2010/main" val="937907129"/>
              </p:ext>
            </p:extLst>
          </p:nvPr>
        </p:nvGraphicFramePr>
        <p:xfrm>
          <a:off x="533400" y="2730500"/>
          <a:ext cx="7899400" cy="863600"/>
        </p:xfrm>
        <a:graphic>
          <a:graphicData uri="http://schemas.openxmlformats.org/presentationml/2006/ole">
            <mc:AlternateContent xmlns:mc="http://schemas.openxmlformats.org/markup-compatibility/2006">
              <mc:Choice xmlns:v="urn:schemas-microsoft-com:vml" Requires="v">
                <p:oleObj spid="_x0000_s123206" name="Equation" r:id="rId5" imgW="3962400" imgH="431800" progId="">
                  <p:embed/>
                </p:oleObj>
              </mc:Choice>
              <mc:Fallback>
                <p:oleObj name="Equation" r:id="rId5" imgW="3962400" imgH="4318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2730500"/>
                        <a:ext cx="7899400" cy="863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4" name="Object 4"/>
          <p:cNvGraphicFramePr>
            <a:graphicFrameLocks noChangeAspect="1"/>
          </p:cNvGraphicFramePr>
          <p:nvPr>
            <p:extLst>
              <p:ext uri="{D42A27DB-BD31-4B8C-83A1-F6EECF244321}">
                <p14:modId xmlns:p14="http://schemas.microsoft.com/office/powerpoint/2010/main" val="3512151097"/>
              </p:ext>
            </p:extLst>
          </p:nvPr>
        </p:nvGraphicFramePr>
        <p:xfrm>
          <a:off x="2128044" y="4114800"/>
          <a:ext cx="4887912" cy="889000"/>
        </p:xfrm>
        <a:graphic>
          <a:graphicData uri="http://schemas.openxmlformats.org/presentationml/2006/ole">
            <mc:AlternateContent xmlns:mc="http://schemas.openxmlformats.org/markup-compatibility/2006">
              <mc:Choice xmlns:v="urn:schemas-microsoft-com:vml" Requires="v">
                <p:oleObj spid="_x0000_s123207" name="Equation" r:id="rId7" imgW="2451100" imgH="444500" progId="Equation.3">
                  <p:embed/>
                </p:oleObj>
              </mc:Choice>
              <mc:Fallback>
                <p:oleObj name="Equation" r:id="rId7" imgW="2451100" imgH="444500" progId="Equation.3">
                  <p:embed/>
                  <p:pic>
                    <p:nvPicPr>
                      <p:cNvPr id="0" name=""/>
                      <p:cNvPicPr>
                        <a:picLocks noChangeAspect="1" noChangeArrowheads="1"/>
                      </p:cNvPicPr>
                      <p:nvPr/>
                    </p:nvPicPr>
                    <p:blipFill>
                      <a:blip r:embed="rId8"/>
                      <a:srcRect/>
                      <a:stretch>
                        <a:fillRect/>
                      </a:stretch>
                    </p:blipFill>
                    <p:spPr bwMode="auto">
                      <a:xfrm>
                        <a:off x="2128044" y="4114800"/>
                        <a:ext cx="4887912" cy="889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7" name="Rectangle 16"/>
          <p:cNvSpPr/>
          <p:nvPr/>
        </p:nvSpPr>
        <p:spPr>
          <a:xfrm>
            <a:off x="717156" y="5805539"/>
            <a:ext cx="7772400" cy="461665"/>
          </a:xfrm>
          <a:prstGeom prst="rect">
            <a:avLst/>
          </a:prstGeom>
          <a:solidFill>
            <a:srgbClr val="9BBB59">
              <a:alpha val="25000"/>
            </a:srgbClr>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gn="ctr"/>
            <a:r>
              <a:rPr lang="en-US" sz="2400" b="1" dirty="0">
                <a:solidFill>
                  <a:schemeClr val="tx1"/>
                </a:solidFill>
                <a:latin typeface="Georgia" pitchFamily="18" charset="0"/>
              </a:rPr>
              <a:t>No Quantization, all energies are allowed</a:t>
            </a:r>
          </a:p>
        </p:txBody>
      </p:sp>
      <p:grpSp>
        <p:nvGrpSpPr>
          <p:cNvPr id="21" name="Group 20"/>
          <p:cNvGrpSpPr/>
          <p:nvPr/>
        </p:nvGrpSpPr>
        <p:grpSpPr>
          <a:xfrm>
            <a:off x="5791200" y="1447800"/>
            <a:ext cx="3367088" cy="762000"/>
            <a:chOff x="5562600" y="1295400"/>
            <a:chExt cx="3367088" cy="762000"/>
          </a:xfrm>
        </p:grpSpPr>
        <p:sp>
          <p:nvSpPr>
            <p:cNvPr id="22" name="Rectangle 21"/>
            <p:cNvSpPr/>
            <p:nvPr/>
          </p:nvSpPr>
          <p:spPr>
            <a:xfrm>
              <a:off x="5562600" y="1295400"/>
              <a:ext cx="3352800" cy="7620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3" name="Object 4"/>
            <p:cNvGraphicFramePr>
              <a:graphicFrameLocks noChangeAspect="1"/>
            </p:cNvGraphicFramePr>
            <p:nvPr>
              <p:extLst>
                <p:ext uri="{D42A27DB-BD31-4B8C-83A1-F6EECF244321}">
                  <p14:modId xmlns:p14="http://schemas.microsoft.com/office/powerpoint/2010/main" val="3306103391"/>
                </p:ext>
              </p:extLst>
            </p:nvPr>
          </p:nvGraphicFramePr>
          <p:xfrm>
            <a:off x="5638800" y="1447800"/>
            <a:ext cx="3290888" cy="431800"/>
          </p:xfrm>
          <a:graphic>
            <a:graphicData uri="http://schemas.openxmlformats.org/presentationml/2006/ole">
              <mc:AlternateContent xmlns:mc="http://schemas.openxmlformats.org/markup-compatibility/2006">
                <mc:Choice xmlns:v="urn:schemas-microsoft-com:vml" Requires="v">
                  <p:oleObj spid="_x0000_s123208" name="Equation" r:id="rId9" imgW="1651000" imgH="215900" progId="Equation.3">
                    <p:embed/>
                  </p:oleObj>
                </mc:Choice>
                <mc:Fallback>
                  <p:oleObj name="Equation" r:id="rId9" imgW="1651000" imgH="215900" progId="Equation.3">
                    <p:embed/>
                    <p:pic>
                      <p:nvPicPr>
                        <p:cNvPr id="0" name=""/>
                        <p:cNvPicPr>
                          <a:picLocks noChangeAspect="1" noChangeArrowheads="1"/>
                        </p:cNvPicPr>
                        <p:nvPr/>
                      </p:nvPicPr>
                      <p:blipFill>
                        <a:blip r:embed="rId10"/>
                        <a:srcRect/>
                        <a:stretch>
                          <a:fillRect/>
                        </a:stretch>
                      </p:blipFill>
                      <p:spPr bwMode="auto">
                        <a:xfrm>
                          <a:off x="5638800" y="1447800"/>
                          <a:ext cx="3290888" cy="431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pSp>
      <p:sp>
        <p:nvSpPr>
          <p:cNvPr id="6" name="Rectangle 5"/>
          <p:cNvSpPr/>
          <p:nvPr/>
        </p:nvSpPr>
        <p:spPr>
          <a:xfrm>
            <a:off x="3429000" y="2590800"/>
            <a:ext cx="2362200" cy="1066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943600" y="2667000"/>
            <a:ext cx="2743200" cy="1066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981200" y="4114800"/>
            <a:ext cx="5181600" cy="9906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6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25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0" nodeType="clickEffect">
                                  <p:stCondLst>
                                    <p:cond delay="0"/>
                                  </p:stCondLst>
                                  <p:childTnLst>
                                    <p:animEffect transition="out" filter="blinds(horizontal)">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grpId="0" nodeType="clickEffect">
                                  <p:stCondLst>
                                    <p:cond delay="0"/>
                                  </p:stCondLst>
                                  <p:childTnLst>
                                    <p:animEffect transition="out" filter="blinds(horizontal)">
                                      <p:cBhvr>
                                        <p:cTn id="19" dur="500"/>
                                        <p:tgtEl>
                                          <p:spTgt spid="24"/>
                                        </p:tgtEl>
                                      </p:cBhvr>
                                    </p:animEffect>
                                    <p:set>
                                      <p:cBhvr>
                                        <p:cTn id="20" dur="1" fill="hold">
                                          <p:stCondLst>
                                            <p:cond delay="499"/>
                                          </p:stCondLst>
                                        </p:cTn>
                                        <p:tgtEl>
                                          <p:spTgt spid="2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animBg="1"/>
      <p:bldP spid="24" grpId="0" animBg="1"/>
      <p:bldP spid="2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542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8290" y="914400"/>
            <a:ext cx="6027420" cy="557784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883265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552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238" y="739575"/>
            <a:ext cx="7629525" cy="57340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122130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563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325" y="1133475"/>
            <a:ext cx="7753350" cy="45910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994294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573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2013" y="862013"/>
            <a:ext cx="7419975" cy="51339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123037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583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1525" y="766763"/>
            <a:ext cx="7600950" cy="53244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631655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264841" y="926158"/>
            <a:ext cx="3048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6260159" y="920506"/>
            <a:ext cx="3048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2133600" y="2209800"/>
            <a:ext cx="13716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graphicFrame>
        <p:nvGraphicFramePr>
          <p:cNvPr id="9" name="Object 5"/>
          <p:cNvGraphicFramePr>
            <a:graphicFrameLocks noChangeAspect="1"/>
          </p:cNvGraphicFramePr>
          <p:nvPr>
            <p:extLst>
              <p:ext uri="{D42A27DB-BD31-4B8C-83A1-F6EECF244321}">
                <p14:modId xmlns:p14="http://schemas.microsoft.com/office/powerpoint/2010/main" val="3643582985"/>
              </p:ext>
            </p:extLst>
          </p:nvPr>
        </p:nvGraphicFramePr>
        <p:xfrm>
          <a:off x="1796656" y="961440"/>
          <a:ext cx="6997700" cy="1447800"/>
        </p:xfrm>
        <a:graphic>
          <a:graphicData uri="http://schemas.openxmlformats.org/presentationml/2006/ole">
            <mc:AlternateContent xmlns:mc="http://schemas.openxmlformats.org/markup-compatibility/2006">
              <mc:Choice xmlns:v="urn:schemas-microsoft-com:vml" Requires="v">
                <p:oleObj spid="_x0000_s89203" name="Equation" r:id="rId3" imgW="3517900" imgH="723900" progId="Equation.3">
                  <p:embed/>
                </p:oleObj>
              </mc:Choice>
              <mc:Fallback>
                <p:oleObj name="Equation" r:id="rId3" imgW="3517900" imgH="723900" progId="Equation.3">
                  <p:embed/>
                  <p:pic>
                    <p:nvPicPr>
                      <p:cNvPr id="0" name=""/>
                      <p:cNvPicPr>
                        <a:picLocks noChangeAspect="1" noChangeArrowheads="1"/>
                      </p:cNvPicPr>
                      <p:nvPr/>
                    </p:nvPicPr>
                    <p:blipFill>
                      <a:blip r:embed="rId4"/>
                      <a:srcRect/>
                      <a:stretch>
                        <a:fillRect/>
                      </a:stretch>
                    </p:blipFill>
                    <p:spPr bwMode="auto">
                      <a:xfrm>
                        <a:off x="1796656" y="961440"/>
                        <a:ext cx="6997700" cy="1447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320573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05" name="Object 5"/>
          <p:cNvGraphicFramePr>
            <a:graphicFrameLocks noChangeAspect="1"/>
          </p:cNvGraphicFramePr>
          <p:nvPr>
            <p:extLst>
              <p:ext uri="{D42A27DB-BD31-4B8C-83A1-F6EECF244321}">
                <p14:modId xmlns:p14="http://schemas.microsoft.com/office/powerpoint/2010/main" val="1769264490"/>
              </p:ext>
            </p:extLst>
          </p:nvPr>
        </p:nvGraphicFramePr>
        <p:xfrm>
          <a:off x="1184275" y="952500"/>
          <a:ext cx="7629525" cy="1905000"/>
        </p:xfrm>
        <a:graphic>
          <a:graphicData uri="http://schemas.openxmlformats.org/presentationml/2006/ole">
            <mc:AlternateContent xmlns:mc="http://schemas.openxmlformats.org/markup-compatibility/2006">
              <mc:Choice xmlns:v="urn:schemas-microsoft-com:vml" Requires="v">
                <p:oleObj spid="_x0000_s179232" name="Equation" r:id="rId3" imgW="3835400" imgH="952500" progId="Equation.3">
                  <p:embed/>
                </p:oleObj>
              </mc:Choice>
              <mc:Fallback>
                <p:oleObj name="Equation" r:id="rId3" imgW="3835400" imgH="952500" progId="Equation.3">
                  <p:embed/>
                  <p:pic>
                    <p:nvPicPr>
                      <p:cNvPr id="0" name=""/>
                      <p:cNvPicPr>
                        <a:picLocks noChangeAspect="1" noChangeArrowheads="1"/>
                      </p:cNvPicPr>
                      <p:nvPr/>
                    </p:nvPicPr>
                    <p:blipFill>
                      <a:blip r:embed="rId4"/>
                      <a:srcRect/>
                      <a:stretch>
                        <a:fillRect/>
                      </a:stretch>
                    </p:blipFill>
                    <p:spPr bwMode="auto">
                      <a:xfrm>
                        <a:off x="1184275" y="952500"/>
                        <a:ext cx="7629525" cy="190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2" name="Rectangle 11"/>
          <p:cNvSpPr/>
          <p:nvPr/>
        </p:nvSpPr>
        <p:spPr>
          <a:xfrm>
            <a:off x="3264841" y="926158"/>
            <a:ext cx="3048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6260159" y="920506"/>
            <a:ext cx="3048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8305800" y="920506"/>
            <a:ext cx="333964"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2133600" y="2209800"/>
            <a:ext cx="13716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Kinetic energy operator in Spherical Coordinates</a:t>
            </a:r>
          </a:p>
        </p:txBody>
      </p:sp>
      <p:sp>
        <p:nvSpPr>
          <p:cNvPr id="29" name="Rectangle 28"/>
          <p:cNvSpPr/>
          <p:nvPr/>
        </p:nvSpPr>
        <p:spPr>
          <a:xfrm>
            <a:off x="1066800" y="2057400"/>
            <a:ext cx="1600200" cy="990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021956" y="990600"/>
            <a:ext cx="762000" cy="990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933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05" name="Object 5"/>
          <p:cNvGraphicFramePr>
            <a:graphicFrameLocks noChangeAspect="1"/>
          </p:cNvGraphicFramePr>
          <p:nvPr>
            <p:extLst>
              <p:ext uri="{D42A27DB-BD31-4B8C-83A1-F6EECF244321}">
                <p14:modId xmlns:p14="http://schemas.microsoft.com/office/powerpoint/2010/main" val="3431801662"/>
              </p:ext>
            </p:extLst>
          </p:nvPr>
        </p:nvGraphicFramePr>
        <p:xfrm>
          <a:off x="1184275" y="952500"/>
          <a:ext cx="7629525" cy="1905000"/>
        </p:xfrm>
        <a:graphic>
          <a:graphicData uri="http://schemas.openxmlformats.org/presentationml/2006/ole">
            <mc:AlternateContent xmlns:mc="http://schemas.openxmlformats.org/markup-compatibility/2006">
              <mc:Choice xmlns:v="urn:schemas-microsoft-com:vml" Requires="v">
                <p:oleObj spid="_x0000_s105579" name="Equation" r:id="rId3" imgW="3835400" imgH="952500" progId="Equation.3">
                  <p:embed/>
                </p:oleObj>
              </mc:Choice>
              <mc:Fallback>
                <p:oleObj name="Equation" r:id="rId3" imgW="3835400" imgH="952500" progId="Equation.3">
                  <p:embed/>
                  <p:pic>
                    <p:nvPicPr>
                      <p:cNvPr id="0" name=""/>
                      <p:cNvPicPr>
                        <a:picLocks noChangeAspect="1" noChangeArrowheads="1"/>
                      </p:cNvPicPr>
                      <p:nvPr/>
                    </p:nvPicPr>
                    <p:blipFill>
                      <a:blip r:embed="rId4"/>
                      <a:srcRect/>
                      <a:stretch>
                        <a:fillRect/>
                      </a:stretch>
                    </p:blipFill>
                    <p:spPr bwMode="auto">
                      <a:xfrm>
                        <a:off x="1184275" y="952500"/>
                        <a:ext cx="7629525" cy="190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2" name="Rectangle 11"/>
          <p:cNvSpPr/>
          <p:nvPr/>
        </p:nvSpPr>
        <p:spPr>
          <a:xfrm>
            <a:off x="3264841" y="926158"/>
            <a:ext cx="3048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6260159" y="920506"/>
            <a:ext cx="3048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8305800" y="920506"/>
            <a:ext cx="333964"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2133600" y="2209800"/>
            <a:ext cx="13716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Hamiltonian in Spherical Coordinates</a:t>
            </a:r>
          </a:p>
        </p:txBody>
      </p:sp>
      <p:sp>
        <p:nvSpPr>
          <p:cNvPr id="2" name="Rectangle 1"/>
          <p:cNvSpPr/>
          <p:nvPr/>
        </p:nvSpPr>
        <p:spPr>
          <a:xfrm>
            <a:off x="685800" y="1981200"/>
            <a:ext cx="3429000" cy="990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9" name="Object 5"/>
          <p:cNvGraphicFramePr>
            <a:graphicFrameLocks noChangeAspect="1"/>
          </p:cNvGraphicFramePr>
          <p:nvPr>
            <p:extLst>
              <p:ext uri="{D42A27DB-BD31-4B8C-83A1-F6EECF244321}">
                <p14:modId xmlns:p14="http://schemas.microsoft.com/office/powerpoint/2010/main" val="2326760921"/>
              </p:ext>
            </p:extLst>
          </p:nvPr>
        </p:nvGraphicFramePr>
        <p:xfrm>
          <a:off x="1189234" y="2012560"/>
          <a:ext cx="2224088" cy="838200"/>
        </p:xfrm>
        <a:graphic>
          <a:graphicData uri="http://schemas.openxmlformats.org/presentationml/2006/ole">
            <mc:AlternateContent xmlns:mc="http://schemas.openxmlformats.org/markup-compatibility/2006">
              <mc:Choice xmlns:v="urn:schemas-microsoft-com:vml" Requires="v">
                <p:oleObj spid="_x0000_s105580" name="Equation" r:id="rId5" imgW="1117600" imgH="419100" progId="Equation.3">
                  <p:embed/>
                </p:oleObj>
              </mc:Choice>
              <mc:Fallback>
                <p:oleObj name="Equation" r:id="rId5" imgW="1117600" imgH="419100" progId="Equation.3">
                  <p:embed/>
                  <p:pic>
                    <p:nvPicPr>
                      <p:cNvPr id="0" name=""/>
                      <p:cNvPicPr>
                        <a:picLocks noChangeAspect="1" noChangeArrowheads="1"/>
                      </p:cNvPicPr>
                      <p:nvPr/>
                    </p:nvPicPr>
                    <p:blipFill>
                      <a:blip r:embed="rId6"/>
                      <a:srcRect/>
                      <a:stretch>
                        <a:fillRect/>
                      </a:stretch>
                    </p:blipFill>
                    <p:spPr bwMode="auto">
                      <a:xfrm>
                        <a:off x="1189234" y="2012560"/>
                        <a:ext cx="2224088"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 name="Rectangle 9"/>
          <p:cNvSpPr/>
          <p:nvPr/>
        </p:nvSpPr>
        <p:spPr>
          <a:xfrm>
            <a:off x="2133600" y="2057400"/>
            <a:ext cx="3429000" cy="990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679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05" name="Object 5"/>
          <p:cNvGraphicFramePr>
            <a:graphicFrameLocks noChangeAspect="1"/>
          </p:cNvGraphicFramePr>
          <p:nvPr>
            <p:extLst>
              <p:ext uri="{D42A27DB-BD31-4B8C-83A1-F6EECF244321}">
                <p14:modId xmlns:p14="http://schemas.microsoft.com/office/powerpoint/2010/main" val="40351958"/>
              </p:ext>
            </p:extLst>
          </p:nvPr>
        </p:nvGraphicFramePr>
        <p:xfrm>
          <a:off x="1184275" y="952500"/>
          <a:ext cx="7629525" cy="1905000"/>
        </p:xfrm>
        <a:graphic>
          <a:graphicData uri="http://schemas.openxmlformats.org/presentationml/2006/ole">
            <mc:AlternateContent xmlns:mc="http://schemas.openxmlformats.org/markup-compatibility/2006">
              <mc:Choice xmlns:v="urn:schemas-microsoft-com:vml" Requires="v">
                <p:oleObj spid="_x0000_s180246" name="Equation" r:id="rId3" imgW="3835400" imgH="952500" progId="Equation.3">
                  <p:embed/>
                </p:oleObj>
              </mc:Choice>
              <mc:Fallback>
                <p:oleObj name="Equation" r:id="rId3" imgW="3835400" imgH="952500" progId="Equation.3">
                  <p:embed/>
                  <p:pic>
                    <p:nvPicPr>
                      <p:cNvPr id="0" name=""/>
                      <p:cNvPicPr>
                        <a:picLocks noChangeAspect="1" noChangeArrowheads="1"/>
                      </p:cNvPicPr>
                      <p:nvPr/>
                    </p:nvPicPr>
                    <p:blipFill>
                      <a:blip r:embed="rId4"/>
                      <a:srcRect/>
                      <a:stretch>
                        <a:fillRect/>
                      </a:stretch>
                    </p:blipFill>
                    <p:spPr bwMode="auto">
                      <a:xfrm>
                        <a:off x="1184275" y="952500"/>
                        <a:ext cx="7629525" cy="190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2" name="Rectangle 11"/>
          <p:cNvSpPr/>
          <p:nvPr/>
        </p:nvSpPr>
        <p:spPr>
          <a:xfrm>
            <a:off x="3264841" y="926158"/>
            <a:ext cx="3048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6260159" y="920506"/>
            <a:ext cx="3048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8305800" y="920506"/>
            <a:ext cx="333964"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2133600" y="2209800"/>
            <a:ext cx="13716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133600" y="2057400"/>
            <a:ext cx="3429000" cy="990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914400" y="0"/>
            <a:ext cx="7924800" cy="830997"/>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Schrodinger equation for the electronic part in Spherical Polar Co-ordinates</a:t>
            </a:r>
          </a:p>
        </p:txBody>
      </p:sp>
    </p:spTree>
    <p:extLst>
      <p:ext uri="{BB962C8B-B14F-4D97-AF65-F5344CB8AC3E}">
        <p14:creationId xmlns:p14="http://schemas.microsoft.com/office/powerpoint/2010/main" val="3547758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00200" y="990600"/>
            <a:ext cx="5603136" cy="1981200"/>
            <a:chOff x="1600200" y="990600"/>
            <a:chExt cx="5603136" cy="1981200"/>
          </a:xfrm>
        </p:grpSpPr>
        <p:sp>
          <p:nvSpPr>
            <p:cNvPr id="3" name="Rounded Rectangle 2"/>
            <p:cNvSpPr/>
            <p:nvPr/>
          </p:nvSpPr>
          <p:spPr>
            <a:xfrm>
              <a:off x="1905000" y="990600"/>
              <a:ext cx="1828800" cy="1066800"/>
            </a:xfrm>
            <a:prstGeom prst="roundRect">
              <a:avLst/>
            </a:prstGeom>
            <a:solidFill>
              <a:schemeClr val="accent1">
                <a:alpha val="3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Rounded Rectangle 15"/>
            <p:cNvSpPr/>
            <p:nvPr/>
          </p:nvSpPr>
          <p:spPr>
            <a:xfrm>
              <a:off x="3926736" y="1524000"/>
              <a:ext cx="304800" cy="457200"/>
            </a:xfrm>
            <a:prstGeom prst="roundRect">
              <a:avLst/>
            </a:prstGeom>
            <a:solidFill>
              <a:schemeClr val="accent1">
                <a:alpha val="3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Rounded Rectangle 16"/>
            <p:cNvSpPr/>
            <p:nvPr/>
          </p:nvSpPr>
          <p:spPr>
            <a:xfrm>
              <a:off x="6898536" y="1524000"/>
              <a:ext cx="304800" cy="457200"/>
            </a:xfrm>
            <a:prstGeom prst="roundRect">
              <a:avLst/>
            </a:prstGeom>
            <a:solidFill>
              <a:schemeClr val="accent1">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Rounded Rectangle 17"/>
            <p:cNvSpPr/>
            <p:nvPr/>
          </p:nvSpPr>
          <p:spPr>
            <a:xfrm>
              <a:off x="1600200" y="2514600"/>
              <a:ext cx="304800" cy="457200"/>
            </a:xfrm>
            <a:prstGeom prst="roundRect">
              <a:avLst/>
            </a:prstGeom>
            <a:solidFill>
              <a:schemeClr val="accent1">
                <a:alpha val="3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graphicFrame>
        <p:nvGraphicFramePr>
          <p:cNvPr id="256007" name="Object 7"/>
          <p:cNvGraphicFramePr>
            <a:graphicFrameLocks noChangeAspect="1"/>
          </p:cNvGraphicFramePr>
          <p:nvPr>
            <p:extLst>
              <p:ext uri="{D42A27DB-BD31-4B8C-83A1-F6EECF244321}">
                <p14:modId xmlns:p14="http://schemas.microsoft.com/office/powerpoint/2010/main" val="1438033694"/>
              </p:ext>
            </p:extLst>
          </p:nvPr>
        </p:nvGraphicFramePr>
        <p:xfrm>
          <a:off x="1111250" y="4273550"/>
          <a:ext cx="5861050" cy="1854200"/>
        </p:xfrm>
        <a:graphic>
          <a:graphicData uri="http://schemas.openxmlformats.org/presentationml/2006/ole">
            <mc:AlternateContent xmlns:mc="http://schemas.openxmlformats.org/markup-compatibility/2006">
              <mc:Choice xmlns:v="urn:schemas-microsoft-com:vml" Requires="v">
                <p:oleObj spid="_x0000_s104696" name="Equation" r:id="rId3" imgW="2946400" imgH="927100" progId="Equation.3">
                  <p:embed/>
                </p:oleObj>
              </mc:Choice>
              <mc:Fallback>
                <p:oleObj name="Equation" r:id="rId3" imgW="2946400" imgH="927100" progId="Equation.3">
                  <p:embed/>
                  <p:pic>
                    <p:nvPicPr>
                      <p:cNvPr id="0" name=""/>
                      <p:cNvPicPr>
                        <a:picLocks noChangeAspect="1" noChangeArrowheads="1"/>
                      </p:cNvPicPr>
                      <p:nvPr/>
                    </p:nvPicPr>
                    <p:blipFill>
                      <a:blip r:embed="rId4"/>
                      <a:srcRect/>
                      <a:stretch>
                        <a:fillRect/>
                      </a:stretch>
                    </p:blipFill>
                    <p:spPr bwMode="auto">
                      <a:xfrm>
                        <a:off x="1111250" y="4273550"/>
                        <a:ext cx="5861050" cy="185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Rectangle 6"/>
          <p:cNvSpPr/>
          <p:nvPr/>
        </p:nvSpPr>
        <p:spPr>
          <a:xfrm>
            <a:off x="1066800" y="4267200"/>
            <a:ext cx="16002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Rectangle 7"/>
          <p:cNvSpPr/>
          <p:nvPr/>
        </p:nvSpPr>
        <p:spPr>
          <a:xfrm>
            <a:off x="2590800" y="4191000"/>
            <a:ext cx="3048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Rectangle 8"/>
          <p:cNvSpPr/>
          <p:nvPr/>
        </p:nvSpPr>
        <p:spPr>
          <a:xfrm>
            <a:off x="5423336" y="4267200"/>
            <a:ext cx="28956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ectangle 9"/>
          <p:cNvSpPr/>
          <p:nvPr/>
        </p:nvSpPr>
        <p:spPr>
          <a:xfrm>
            <a:off x="838200" y="5334000"/>
            <a:ext cx="20574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Rectangle 10"/>
          <p:cNvSpPr/>
          <p:nvPr/>
        </p:nvSpPr>
        <p:spPr>
          <a:xfrm>
            <a:off x="2895600" y="5257800"/>
            <a:ext cx="25908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Rectangle 12"/>
          <p:cNvSpPr/>
          <p:nvPr/>
        </p:nvSpPr>
        <p:spPr>
          <a:xfrm>
            <a:off x="914400" y="0"/>
            <a:ext cx="7924800" cy="830997"/>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Schrodinger equation for the electronic part in Spherical Polar Co-ordinates</a:t>
            </a:r>
          </a:p>
        </p:txBody>
      </p:sp>
      <p:grpSp>
        <p:nvGrpSpPr>
          <p:cNvPr id="2" name="Group 1"/>
          <p:cNvGrpSpPr/>
          <p:nvPr/>
        </p:nvGrpSpPr>
        <p:grpSpPr>
          <a:xfrm>
            <a:off x="609600" y="2971800"/>
            <a:ext cx="7696200" cy="1219200"/>
            <a:chOff x="609600" y="2971800"/>
            <a:chExt cx="7696200" cy="1219200"/>
          </a:xfrm>
        </p:grpSpPr>
        <p:sp>
          <p:nvSpPr>
            <p:cNvPr id="15" name="Rounded Rectangle 14"/>
            <p:cNvSpPr/>
            <p:nvPr/>
          </p:nvSpPr>
          <p:spPr>
            <a:xfrm>
              <a:off x="609600" y="2971800"/>
              <a:ext cx="7696200" cy="1219200"/>
            </a:xfrm>
            <a:prstGeom prst="roundRect">
              <a:avLst/>
            </a:prstGeom>
            <a:solidFill>
              <a:srgbClr val="FF66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256006" name="Object 7"/>
            <p:cNvGraphicFramePr>
              <a:graphicFrameLocks noChangeAspect="1"/>
            </p:cNvGraphicFramePr>
            <p:nvPr>
              <p:extLst>
                <p:ext uri="{D42A27DB-BD31-4B8C-83A1-F6EECF244321}">
                  <p14:modId xmlns:p14="http://schemas.microsoft.com/office/powerpoint/2010/main" val="2607156172"/>
                </p:ext>
              </p:extLst>
            </p:nvPr>
          </p:nvGraphicFramePr>
          <p:xfrm>
            <a:off x="863600" y="3111500"/>
            <a:ext cx="2905125" cy="863600"/>
          </p:xfrm>
          <a:graphic>
            <a:graphicData uri="http://schemas.openxmlformats.org/presentationml/2006/ole">
              <mc:AlternateContent xmlns:mc="http://schemas.openxmlformats.org/markup-compatibility/2006">
                <mc:Choice xmlns:v="urn:schemas-microsoft-com:vml" Requires="v">
                  <p:oleObj spid="_x0000_s104697" name="Equation" r:id="rId5" imgW="1460500" imgH="431800" progId="Equation.3">
                    <p:embed/>
                  </p:oleObj>
                </mc:Choice>
                <mc:Fallback>
                  <p:oleObj name="Equation" r:id="rId5" imgW="1460500" imgH="431800" progId="Equation.3">
                    <p:embed/>
                    <p:pic>
                      <p:nvPicPr>
                        <p:cNvPr id="0" name=""/>
                        <p:cNvPicPr>
                          <a:picLocks noChangeAspect="1" noChangeArrowheads="1"/>
                        </p:cNvPicPr>
                        <p:nvPr/>
                      </p:nvPicPr>
                      <p:blipFill>
                        <a:blip r:embed="rId6"/>
                        <a:srcRect/>
                        <a:stretch>
                          <a:fillRect/>
                        </a:stretch>
                      </p:blipFill>
                      <p:spPr bwMode="auto">
                        <a:xfrm>
                          <a:off x="863600" y="3111500"/>
                          <a:ext cx="2905125" cy="863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TextBox 5"/>
            <p:cNvSpPr txBox="1"/>
            <p:nvPr/>
          </p:nvSpPr>
          <p:spPr>
            <a:xfrm>
              <a:off x="3860582" y="3347581"/>
              <a:ext cx="4421403" cy="430887"/>
            </a:xfrm>
            <a:prstGeom prst="rect">
              <a:avLst/>
            </a:prstGeom>
            <a:noFill/>
          </p:spPr>
          <p:txBody>
            <a:bodyPr wrap="none" rtlCol="0">
              <a:spAutoFit/>
            </a:bodyPr>
            <a:lstStyle/>
            <a:p>
              <a:r>
                <a:rPr lang="en-US" sz="2200" dirty="0">
                  <a:solidFill>
                    <a:prstClr val="black"/>
                  </a:solidFill>
                  <a:latin typeface="Georgia" pitchFamily="18" charset="0"/>
                </a:rPr>
                <a:t>and bring all the terms to the LHS</a:t>
              </a:r>
            </a:p>
          </p:txBody>
        </p:sp>
      </p:grpSp>
      <p:sp>
        <p:nvSpPr>
          <p:cNvPr id="20" name="Rounded Rectangle 19"/>
          <p:cNvSpPr/>
          <p:nvPr/>
        </p:nvSpPr>
        <p:spPr>
          <a:xfrm>
            <a:off x="8077200" y="1066800"/>
            <a:ext cx="609600" cy="914400"/>
          </a:xfrm>
          <a:prstGeom prst="roundRect">
            <a:avLst/>
          </a:prstGeom>
          <a:solidFill>
            <a:srgbClr val="FF0000">
              <a:alpha val="3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nvGrpSpPr>
          <p:cNvPr id="5" name="Group 4"/>
          <p:cNvGrpSpPr/>
          <p:nvPr/>
        </p:nvGrpSpPr>
        <p:grpSpPr>
          <a:xfrm>
            <a:off x="4267200" y="1066800"/>
            <a:ext cx="3810000" cy="914400"/>
            <a:chOff x="4267200" y="1066800"/>
            <a:chExt cx="3810000" cy="914400"/>
          </a:xfrm>
        </p:grpSpPr>
        <p:sp>
          <p:nvSpPr>
            <p:cNvPr id="22" name="Rounded Rectangle 21"/>
            <p:cNvSpPr/>
            <p:nvPr/>
          </p:nvSpPr>
          <p:spPr>
            <a:xfrm>
              <a:off x="4267200" y="1524000"/>
              <a:ext cx="990600" cy="457200"/>
            </a:xfrm>
            <a:prstGeom prst="roundRect">
              <a:avLst/>
            </a:prstGeom>
            <a:solidFill>
              <a:srgbClr val="FFFF00">
                <a:alpha val="5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Rounded Rectangle 22"/>
            <p:cNvSpPr/>
            <p:nvPr/>
          </p:nvSpPr>
          <p:spPr>
            <a:xfrm>
              <a:off x="5410200" y="1066800"/>
              <a:ext cx="1219200" cy="914400"/>
            </a:xfrm>
            <a:prstGeom prst="roundRect">
              <a:avLst/>
            </a:prstGeom>
            <a:solidFill>
              <a:srgbClr val="FFFF00">
                <a:alpha val="5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Rounded Rectangle 23"/>
            <p:cNvSpPr/>
            <p:nvPr/>
          </p:nvSpPr>
          <p:spPr>
            <a:xfrm>
              <a:off x="7239000" y="1524000"/>
              <a:ext cx="838200" cy="457200"/>
            </a:xfrm>
            <a:prstGeom prst="roundRect">
              <a:avLst/>
            </a:prstGeom>
            <a:solidFill>
              <a:srgbClr val="FFFF00">
                <a:alpha val="5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graphicFrame>
        <p:nvGraphicFramePr>
          <p:cNvPr id="256005" name="Object 5"/>
          <p:cNvGraphicFramePr>
            <a:graphicFrameLocks noChangeAspect="1"/>
          </p:cNvGraphicFramePr>
          <p:nvPr>
            <p:extLst>
              <p:ext uri="{D42A27DB-BD31-4B8C-83A1-F6EECF244321}">
                <p14:modId xmlns:p14="http://schemas.microsoft.com/office/powerpoint/2010/main" val="2234709939"/>
              </p:ext>
            </p:extLst>
          </p:nvPr>
        </p:nvGraphicFramePr>
        <p:xfrm>
          <a:off x="1184275" y="952500"/>
          <a:ext cx="7629525" cy="1905000"/>
        </p:xfrm>
        <a:graphic>
          <a:graphicData uri="http://schemas.openxmlformats.org/presentationml/2006/ole">
            <mc:AlternateContent xmlns:mc="http://schemas.openxmlformats.org/markup-compatibility/2006">
              <mc:Choice xmlns:v="urn:schemas-microsoft-com:vml" Requires="v">
                <p:oleObj spid="_x0000_s104698" name="Equation" r:id="rId7" imgW="3835400" imgH="952500" progId="Equation.3">
                  <p:embed/>
                </p:oleObj>
              </mc:Choice>
              <mc:Fallback>
                <p:oleObj name="Equation" r:id="rId7" imgW="3835400" imgH="952500" progId="Equation.3">
                  <p:embed/>
                  <p:pic>
                    <p:nvPicPr>
                      <p:cNvPr id="0" name=""/>
                      <p:cNvPicPr>
                        <a:picLocks noChangeAspect="1" noChangeArrowheads="1"/>
                      </p:cNvPicPr>
                      <p:nvPr/>
                    </p:nvPicPr>
                    <p:blipFill>
                      <a:blip r:embed="rId8"/>
                      <a:srcRect/>
                      <a:stretch>
                        <a:fillRect/>
                      </a:stretch>
                    </p:blipFill>
                    <p:spPr bwMode="auto">
                      <a:xfrm>
                        <a:off x="1184275" y="952500"/>
                        <a:ext cx="7629525" cy="190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7" name="Rounded Rectangle 26"/>
          <p:cNvSpPr/>
          <p:nvPr/>
        </p:nvSpPr>
        <p:spPr>
          <a:xfrm>
            <a:off x="1066800" y="4267200"/>
            <a:ext cx="1524000" cy="1066800"/>
          </a:xfrm>
          <a:prstGeom prst="roundRect">
            <a:avLst/>
          </a:prstGeom>
          <a:solidFill>
            <a:schemeClr val="accent1">
              <a:alpha val="2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8" name="Rounded Rectangle 27"/>
          <p:cNvSpPr/>
          <p:nvPr/>
        </p:nvSpPr>
        <p:spPr>
          <a:xfrm>
            <a:off x="1066800" y="5334000"/>
            <a:ext cx="3429000" cy="1066800"/>
          </a:xfrm>
          <a:prstGeom prst="roundRect">
            <a:avLst/>
          </a:prstGeom>
          <a:solidFill>
            <a:schemeClr val="accent1">
              <a:alpha val="2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9" name="Rounded Rectangle 28"/>
          <p:cNvSpPr/>
          <p:nvPr/>
        </p:nvSpPr>
        <p:spPr>
          <a:xfrm>
            <a:off x="2819400" y="4267200"/>
            <a:ext cx="4114800" cy="1066800"/>
          </a:xfrm>
          <a:prstGeom prst="roundRect">
            <a:avLst/>
          </a:prstGeom>
          <a:solidFill>
            <a:srgbClr val="008000">
              <a:alpha val="2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Tree>
    <p:extLst>
      <p:ext uri="{BB962C8B-B14F-4D97-AF65-F5344CB8AC3E}">
        <p14:creationId xmlns:p14="http://schemas.microsoft.com/office/powerpoint/2010/main" val="362667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 presetClass="exit" presetSubtype="10" fill="hold" grpId="0" nodeType="clickEffect">
                                  <p:stCondLst>
                                    <p:cond delay="0"/>
                                  </p:stCondLst>
                                  <p:childTnLst>
                                    <p:animEffect transition="out" filter="blinds(horizontal)">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grpId="0" nodeType="clickEffect">
                                  <p:stCondLst>
                                    <p:cond delay="0"/>
                                  </p:stCondLst>
                                  <p:childTnLst>
                                    <p:animEffect transition="out" filter="blinds(horizontal)">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grpId="0" nodeType="clickEffect">
                                  <p:stCondLst>
                                    <p:cond delay="0"/>
                                  </p:stCondLst>
                                  <p:childTnLst>
                                    <p:animEffect transition="out" filter="blinds(horizontal)">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grpId="0" nodeType="clickEffect">
                                  <p:stCondLst>
                                    <p:cond delay="0"/>
                                  </p:stCondLst>
                                  <p:childTnLst>
                                    <p:animEffect transition="out" filter="blinds(horizontal)">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3" presetClass="exit" presetSubtype="10" fill="hold" grpId="0" nodeType="clickEffect">
                                  <p:stCondLst>
                                    <p:cond delay="0"/>
                                  </p:stCondLst>
                                  <p:childTnLst>
                                    <p:animEffect transition="out" filter="blinds(horizontal)">
                                      <p:cBhvr>
                                        <p:cTn id="45" dur="500"/>
                                        <p:tgtEl>
                                          <p:spTgt spid="11"/>
                                        </p:tgtEl>
                                      </p:cBhvr>
                                    </p:animEffect>
                                    <p:set>
                                      <p:cBhvr>
                                        <p:cTn id="46" dur="1" fill="hold">
                                          <p:stCondLst>
                                            <p:cond delay="499"/>
                                          </p:stCondLst>
                                        </p:cTn>
                                        <p:tgtEl>
                                          <p:spTgt spid="1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linds(horizontal)">
                                      <p:cBhvr>
                                        <p:cTn id="51" dur="500"/>
                                        <p:tgtEl>
                                          <p:spTgt spid="27"/>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blinds(horizontal)">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blinds(horizontal)">
                                      <p:cBhvr>
                                        <p:cTn id="5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20" grpId="0" animBg="1"/>
      <p:bldP spid="27" grpId="0" animBg="1"/>
      <p:bldP spid="28"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8"/>
          <p:cNvPicPr>
            <a:picLocks noChangeAspect="1" noChangeArrowheads="1"/>
          </p:cNvPicPr>
          <p:nvPr/>
        </p:nvPicPr>
        <p:blipFill>
          <a:blip r:embed="rId3" cstate="print"/>
          <a:srcRect/>
          <a:stretch>
            <a:fillRect/>
          </a:stretch>
        </p:blipFill>
        <p:spPr bwMode="auto">
          <a:xfrm>
            <a:off x="0" y="990600"/>
            <a:ext cx="2297430" cy="2133600"/>
          </a:xfrm>
          <a:prstGeom prst="rect">
            <a:avLst/>
          </a:prstGeom>
          <a:noFill/>
          <a:ln w="9525">
            <a:noFill/>
            <a:miter lim="800000"/>
            <a:headEnd/>
            <a:tailEnd/>
          </a:ln>
          <a:effectLst/>
        </p:spPr>
      </p:pic>
      <p:sp>
        <p:nvSpPr>
          <p:cNvPr id="23" name="Rectangle 22"/>
          <p:cNvSpPr/>
          <p:nvPr/>
        </p:nvSpPr>
        <p:spPr>
          <a:xfrm>
            <a:off x="0" y="5867400"/>
            <a:ext cx="3200400" cy="9906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04800" y="4724400"/>
            <a:ext cx="1143000" cy="533400"/>
          </a:xfrm>
          <a:prstGeom prst="rect">
            <a:avLst/>
          </a:prstGeom>
          <a:solidFill>
            <a:srgbClr val="FF66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04800" y="3733800"/>
            <a:ext cx="1143000" cy="533400"/>
          </a:xfrm>
          <a:prstGeom prst="rect">
            <a:avLst/>
          </a:prstGeom>
          <a:solidFill>
            <a:srgbClr val="FF66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5791200" y="2209800"/>
            <a:ext cx="3367088" cy="762000"/>
            <a:chOff x="5562600" y="1295400"/>
            <a:chExt cx="3367088" cy="762000"/>
          </a:xfrm>
        </p:grpSpPr>
        <p:sp>
          <p:nvSpPr>
            <p:cNvPr id="3" name="Rectangle 2"/>
            <p:cNvSpPr/>
            <p:nvPr/>
          </p:nvSpPr>
          <p:spPr>
            <a:xfrm>
              <a:off x="5562600" y="1295400"/>
              <a:ext cx="3352800" cy="7620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57701" name="Object 4"/>
            <p:cNvGraphicFramePr>
              <a:graphicFrameLocks noChangeAspect="1"/>
            </p:cNvGraphicFramePr>
            <p:nvPr>
              <p:extLst>
                <p:ext uri="{D42A27DB-BD31-4B8C-83A1-F6EECF244321}">
                  <p14:modId xmlns:p14="http://schemas.microsoft.com/office/powerpoint/2010/main" val="121778166"/>
                </p:ext>
              </p:extLst>
            </p:nvPr>
          </p:nvGraphicFramePr>
          <p:xfrm>
            <a:off x="5638800" y="1447800"/>
            <a:ext cx="3290888" cy="431800"/>
          </p:xfrm>
          <a:graphic>
            <a:graphicData uri="http://schemas.openxmlformats.org/presentationml/2006/ole">
              <mc:AlternateContent xmlns:mc="http://schemas.openxmlformats.org/markup-compatibility/2006">
                <mc:Choice xmlns:v="urn:schemas-microsoft-com:vml" Requires="v">
                  <p:oleObj spid="_x0000_s124660" name="Equation" r:id="rId4" imgW="1651000" imgH="215900" progId="Equation.3">
                    <p:embed/>
                  </p:oleObj>
                </mc:Choice>
                <mc:Fallback>
                  <p:oleObj name="Equation" r:id="rId4" imgW="1651000" imgH="215900" progId="Equation.3">
                    <p:embed/>
                    <p:pic>
                      <p:nvPicPr>
                        <p:cNvPr id="0" name=""/>
                        <p:cNvPicPr>
                          <a:picLocks noChangeAspect="1" noChangeArrowheads="1"/>
                        </p:cNvPicPr>
                        <p:nvPr/>
                      </p:nvPicPr>
                      <p:blipFill>
                        <a:blip r:embed="rId5"/>
                        <a:srcRect/>
                        <a:stretch>
                          <a:fillRect/>
                        </a:stretch>
                      </p:blipFill>
                      <p:spPr bwMode="auto">
                        <a:xfrm>
                          <a:off x="5638800" y="1447800"/>
                          <a:ext cx="3290888" cy="431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pSp>
      <p:sp>
        <p:nvSpPr>
          <p:cNvPr id="10" name="Rectangle 9"/>
          <p:cNvSpPr/>
          <p:nvPr/>
        </p:nvSpPr>
        <p:spPr>
          <a:xfrm>
            <a:off x="152400" y="3124200"/>
            <a:ext cx="3733800" cy="461665"/>
          </a:xfrm>
          <a:prstGeom prst="rect">
            <a:avLst/>
          </a:prstGeom>
        </p:spPr>
        <p:txBody>
          <a:bodyPr wrap="square">
            <a:spAutoFit/>
          </a:bodyPr>
          <a:lstStyle/>
          <a:p>
            <a:r>
              <a:rPr lang="en-US" sz="2400" b="1" dirty="0">
                <a:solidFill>
                  <a:srgbClr val="3366FF"/>
                </a:solidFill>
                <a:latin typeface="Georgia" pitchFamily="18" charset="0"/>
              </a:rPr>
              <a:t>Boundary Conditions:</a:t>
            </a:r>
          </a:p>
        </p:txBody>
      </p:sp>
      <p:graphicFrame>
        <p:nvGraphicFramePr>
          <p:cNvPr id="157702" name="Object 4"/>
          <p:cNvGraphicFramePr>
            <a:graphicFrameLocks noChangeAspect="1"/>
          </p:cNvGraphicFramePr>
          <p:nvPr>
            <p:extLst>
              <p:ext uri="{D42A27DB-BD31-4B8C-83A1-F6EECF244321}">
                <p14:modId xmlns:p14="http://schemas.microsoft.com/office/powerpoint/2010/main" val="433175548"/>
              </p:ext>
            </p:extLst>
          </p:nvPr>
        </p:nvGraphicFramePr>
        <p:xfrm>
          <a:off x="304800" y="3733800"/>
          <a:ext cx="1165225" cy="406400"/>
        </p:xfrm>
        <a:graphic>
          <a:graphicData uri="http://schemas.openxmlformats.org/presentationml/2006/ole">
            <mc:AlternateContent xmlns:mc="http://schemas.openxmlformats.org/markup-compatibility/2006">
              <mc:Choice xmlns:v="urn:schemas-microsoft-com:vml" Requires="v">
                <p:oleObj spid="_x0000_s124661" name="Equation" r:id="rId6" imgW="584200" imgH="203200" progId="Equation.3">
                  <p:embed/>
                </p:oleObj>
              </mc:Choice>
              <mc:Fallback>
                <p:oleObj name="Equation" r:id="rId6" imgW="584200" imgH="203200" progId="Equation.3">
                  <p:embed/>
                  <p:pic>
                    <p:nvPicPr>
                      <p:cNvPr id="0" name=""/>
                      <p:cNvPicPr>
                        <a:picLocks noChangeAspect="1" noChangeArrowheads="1"/>
                      </p:cNvPicPr>
                      <p:nvPr/>
                    </p:nvPicPr>
                    <p:blipFill>
                      <a:blip r:embed="rId7"/>
                      <a:srcRect/>
                      <a:stretch>
                        <a:fillRect/>
                      </a:stretch>
                    </p:blipFill>
                    <p:spPr bwMode="auto">
                      <a:xfrm>
                        <a:off x="304800" y="3733800"/>
                        <a:ext cx="1165225" cy="40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57704" name="Object 4"/>
          <p:cNvGraphicFramePr>
            <a:graphicFrameLocks noChangeAspect="1"/>
          </p:cNvGraphicFramePr>
          <p:nvPr>
            <p:extLst>
              <p:ext uri="{D42A27DB-BD31-4B8C-83A1-F6EECF244321}">
                <p14:modId xmlns:p14="http://schemas.microsoft.com/office/powerpoint/2010/main" val="1410430660"/>
              </p:ext>
            </p:extLst>
          </p:nvPr>
        </p:nvGraphicFramePr>
        <p:xfrm>
          <a:off x="1593259" y="3733800"/>
          <a:ext cx="3925887" cy="431800"/>
        </p:xfrm>
        <a:graphic>
          <a:graphicData uri="http://schemas.openxmlformats.org/presentationml/2006/ole">
            <mc:AlternateContent xmlns:mc="http://schemas.openxmlformats.org/markup-compatibility/2006">
              <mc:Choice xmlns:v="urn:schemas-microsoft-com:vml" Requires="v">
                <p:oleObj spid="_x0000_s124662" name="Equation" r:id="rId8" imgW="1968500" imgH="215900" progId="Equation.3">
                  <p:embed/>
                </p:oleObj>
              </mc:Choice>
              <mc:Fallback>
                <p:oleObj name="Equation" r:id="rId8" imgW="1968500" imgH="215900" progId="Equation.3">
                  <p:embed/>
                  <p:pic>
                    <p:nvPicPr>
                      <p:cNvPr id="0" name=""/>
                      <p:cNvPicPr>
                        <a:picLocks noChangeAspect="1" noChangeArrowheads="1"/>
                      </p:cNvPicPr>
                      <p:nvPr/>
                    </p:nvPicPr>
                    <p:blipFill>
                      <a:blip r:embed="rId9"/>
                      <a:srcRect/>
                      <a:stretch>
                        <a:fillRect/>
                      </a:stretch>
                    </p:blipFill>
                    <p:spPr bwMode="auto">
                      <a:xfrm>
                        <a:off x="1593259" y="3733800"/>
                        <a:ext cx="3925887" cy="431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58726" name="Object 6"/>
          <p:cNvGraphicFramePr>
            <a:graphicFrameLocks noChangeAspect="1"/>
          </p:cNvGraphicFramePr>
          <p:nvPr>
            <p:extLst>
              <p:ext uri="{D42A27DB-BD31-4B8C-83A1-F6EECF244321}">
                <p14:modId xmlns:p14="http://schemas.microsoft.com/office/powerpoint/2010/main" val="1014664232"/>
              </p:ext>
            </p:extLst>
          </p:nvPr>
        </p:nvGraphicFramePr>
        <p:xfrm>
          <a:off x="1549400" y="4800600"/>
          <a:ext cx="4202113" cy="381000"/>
        </p:xfrm>
        <a:graphic>
          <a:graphicData uri="http://schemas.openxmlformats.org/presentationml/2006/ole">
            <mc:AlternateContent xmlns:mc="http://schemas.openxmlformats.org/markup-compatibility/2006">
              <mc:Choice xmlns:v="urn:schemas-microsoft-com:vml" Requires="v">
                <p:oleObj spid="_x0000_s124663" name="Equation" r:id="rId10" imgW="2108200" imgH="190500" progId="Equation.3">
                  <p:embed/>
                </p:oleObj>
              </mc:Choice>
              <mc:Fallback>
                <p:oleObj name="Equation" r:id="rId10" imgW="2108200" imgH="190500" progId="Equation.3">
                  <p:embed/>
                  <p:pic>
                    <p:nvPicPr>
                      <p:cNvPr id="0" name=""/>
                      <p:cNvPicPr>
                        <a:picLocks noChangeAspect="1" noChangeArrowheads="1"/>
                      </p:cNvPicPr>
                      <p:nvPr/>
                    </p:nvPicPr>
                    <p:blipFill>
                      <a:blip r:embed="rId11"/>
                      <a:srcRect/>
                      <a:stretch>
                        <a:fillRect/>
                      </a:stretch>
                    </p:blipFill>
                    <p:spPr bwMode="auto">
                      <a:xfrm>
                        <a:off x="1549400" y="4800600"/>
                        <a:ext cx="4202113" cy="381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9" name="Rectangle 28"/>
          <p:cNvSpPr/>
          <p:nvPr/>
        </p:nvSpPr>
        <p:spPr>
          <a:xfrm>
            <a:off x="5791200" y="4648200"/>
            <a:ext cx="3352800" cy="7620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58727" name="Object 7"/>
          <p:cNvGraphicFramePr>
            <a:graphicFrameLocks noChangeAspect="1"/>
          </p:cNvGraphicFramePr>
          <p:nvPr>
            <p:extLst>
              <p:ext uri="{D42A27DB-BD31-4B8C-83A1-F6EECF244321}">
                <p14:modId xmlns:p14="http://schemas.microsoft.com/office/powerpoint/2010/main" val="1517986982"/>
              </p:ext>
            </p:extLst>
          </p:nvPr>
        </p:nvGraphicFramePr>
        <p:xfrm>
          <a:off x="6053137" y="4800600"/>
          <a:ext cx="2938463" cy="431800"/>
        </p:xfrm>
        <a:graphic>
          <a:graphicData uri="http://schemas.openxmlformats.org/presentationml/2006/ole">
            <mc:AlternateContent xmlns:mc="http://schemas.openxmlformats.org/markup-compatibility/2006">
              <mc:Choice xmlns:v="urn:schemas-microsoft-com:vml" Requires="v">
                <p:oleObj spid="_x0000_s124664" name="Equation" r:id="rId12" imgW="1473200" imgH="215900" progId="Equation.3">
                  <p:embed/>
                </p:oleObj>
              </mc:Choice>
              <mc:Fallback>
                <p:oleObj name="Equation" r:id="rId12" imgW="1473200" imgH="215900" progId="Equation.3">
                  <p:embed/>
                  <p:pic>
                    <p:nvPicPr>
                      <p:cNvPr id="0" name=""/>
                      <p:cNvPicPr>
                        <a:picLocks noChangeAspect="1" noChangeArrowheads="1"/>
                      </p:cNvPicPr>
                      <p:nvPr/>
                    </p:nvPicPr>
                    <p:blipFill>
                      <a:blip r:embed="rId13"/>
                      <a:srcRect/>
                      <a:stretch>
                        <a:fillRect/>
                      </a:stretch>
                    </p:blipFill>
                    <p:spPr bwMode="auto">
                      <a:xfrm>
                        <a:off x="6053137" y="4800600"/>
                        <a:ext cx="2938463" cy="431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59753" name="Object 9"/>
          <p:cNvGraphicFramePr>
            <a:graphicFrameLocks noChangeAspect="1"/>
          </p:cNvGraphicFramePr>
          <p:nvPr>
            <p:extLst>
              <p:ext uri="{D42A27DB-BD31-4B8C-83A1-F6EECF244321}">
                <p14:modId xmlns:p14="http://schemas.microsoft.com/office/powerpoint/2010/main" val="3624627171"/>
              </p:ext>
            </p:extLst>
          </p:nvPr>
        </p:nvGraphicFramePr>
        <p:xfrm>
          <a:off x="304800" y="5867400"/>
          <a:ext cx="2306638" cy="838200"/>
        </p:xfrm>
        <a:graphic>
          <a:graphicData uri="http://schemas.openxmlformats.org/presentationml/2006/ole">
            <mc:AlternateContent xmlns:mc="http://schemas.openxmlformats.org/markup-compatibility/2006">
              <mc:Choice xmlns:v="urn:schemas-microsoft-com:vml" Requires="v">
                <p:oleObj spid="_x0000_s124665" name="Equation" r:id="rId14" imgW="1155700" imgH="419100" progId="Equation.3">
                  <p:embed/>
                </p:oleObj>
              </mc:Choice>
              <mc:Fallback>
                <p:oleObj name="Equation" r:id="rId14" imgW="1155700" imgH="419100" progId="Equation.3">
                  <p:embed/>
                  <p:pic>
                    <p:nvPicPr>
                      <p:cNvPr id="0" name=""/>
                      <p:cNvPicPr>
                        <a:picLocks noChangeAspect="1" noChangeArrowheads="1"/>
                      </p:cNvPicPr>
                      <p:nvPr/>
                    </p:nvPicPr>
                    <p:blipFill>
                      <a:blip r:embed="rId15"/>
                      <a:srcRect/>
                      <a:stretch>
                        <a:fillRect/>
                      </a:stretch>
                    </p:blipFill>
                    <p:spPr bwMode="auto">
                      <a:xfrm>
                        <a:off x="304800" y="5867400"/>
                        <a:ext cx="2306638"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4" name="Rectangle 13"/>
          <p:cNvSpPr/>
          <p:nvPr/>
        </p:nvSpPr>
        <p:spPr>
          <a:xfrm>
            <a:off x="914400" y="277910"/>
            <a:ext cx="8229600" cy="830997"/>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Recapitulation: Particle in 1-D Square-Well Potential</a:t>
            </a:r>
          </a:p>
        </p:txBody>
      </p:sp>
      <p:graphicFrame>
        <p:nvGraphicFramePr>
          <p:cNvPr id="16" name="Object 7"/>
          <p:cNvGraphicFramePr>
            <a:graphicFrameLocks noChangeAspect="1"/>
          </p:cNvGraphicFramePr>
          <p:nvPr>
            <p:extLst>
              <p:ext uri="{D42A27DB-BD31-4B8C-83A1-F6EECF244321}">
                <p14:modId xmlns:p14="http://schemas.microsoft.com/office/powerpoint/2010/main" val="2041231934"/>
              </p:ext>
            </p:extLst>
          </p:nvPr>
        </p:nvGraphicFramePr>
        <p:xfrm>
          <a:off x="2362200" y="1438275"/>
          <a:ext cx="3149600" cy="1543050"/>
        </p:xfrm>
        <a:graphic>
          <a:graphicData uri="http://schemas.openxmlformats.org/presentationml/2006/ole">
            <mc:AlternateContent xmlns:mc="http://schemas.openxmlformats.org/markup-compatibility/2006">
              <mc:Choice xmlns:v="urn:schemas-microsoft-com:vml" Requires="v">
                <p:oleObj spid="_x0000_s124666" name="Equation" r:id="rId16" imgW="1587500" imgH="774700" progId="Equation.3">
                  <p:embed/>
                </p:oleObj>
              </mc:Choice>
              <mc:Fallback>
                <p:oleObj name="Equation" r:id="rId16" imgW="1587500" imgH="774700" progId="Equation.3">
                  <p:embed/>
                  <p:pic>
                    <p:nvPicPr>
                      <p:cNvPr id="0" name=""/>
                      <p:cNvPicPr>
                        <a:picLocks noChangeAspect="1" noChangeArrowheads="1"/>
                      </p:cNvPicPr>
                      <p:nvPr/>
                    </p:nvPicPr>
                    <p:blipFill>
                      <a:blip r:embed="rId17"/>
                      <a:srcRect/>
                      <a:stretch>
                        <a:fillRect/>
                      </a:stretch>
                    </p:blipFill>
                    <p:spPr bwMode="auto">
                      <a:xfrm>
                        <a:off x="2362200" y="1438275"/>
                        <a:ext cx="3149600" cy="1543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4120906898"/>
              </p:ext>
            </p:extLst>
          </p:nvPr>
        </p:nvGraphicFramePr>
        <p:xfrm>
          <a:off x="1085850" y="3581400"/>
          <a:ext cx="114300" cy="165100"/>
        </p:xfrm>
        <a:graphic>
          <a:graphicData uri="http://schemas.openxmlformats.org/presentationml/2006/ole">
            <mc:AlternateContent xmlns:mc="http://schemas.openxmlformats.org/markup-compatibility/2006">
              <mc:Choice xmlns:v="urn:schemas-microsoft-com:vml" Requires="v">
                <p:oleObj spid="_x0000_s124667" name="Equation" r:id="rId18" imgW="114300" imgH="165100" progId="Equation.3">
                  <p:embed/>
                </p:oleObj>
              </mc:Choice>
              <mc:Fallback>
                <p:oleObj name="Equation" r:id="rId18" imgW="114300" imgH="165100" progId="Equation.3">
                  <p:embed/>
                  <p:pic>
                    <p:nvPicPr>
                      <p:cNvPr id="0" name=""/>
                      <p:cNvPicPr/>
                      <p:nvPr/>
                    </p:nvPicPr>
                    <p:blipFill>
                      <a:blip r:embed="rId19"/>
                      <a:stretch>
                        <a:fillRect/>
                      </a:stretch>
                    </p:blipFill>
                    <p:spPr>
                      <a:xfrm>
                        <a:off x="1085850" y="3581400"/>
                        <a:ext cx="114300" cy="165100"/>
                      </a:xfrm>
                      <a:prstGeom prst="rect">
                        <a:avLst/>
                      </a:prstGeom>
                    </p:spPr>
                  </p:pic>
                </p:oleObj>
              </mc:Fallback>
            </mc:AlternateContent>
          </a:graphicData>
        </a:graphic>
      </p:graphicFrame>
      <p:sp>
        <p:nvSpPr>
          <p:cNvPr id="24" name="Rectangle 23"/>
          <p:cNvSpPr/>
          <p:nvPr/>
        </p:nvSpPr>
        <p:spPr>
          <a:xfrm>
            <a:off x="3200400" y="5991309"/>
            <a:ext cx="2743200" cy="830997"/>
          </a:xfrm>
          <a:prstGeom prst="rect">
            <a:avLst/>
          </a:prstGeom>
        </p:spPr>
        <p:txBody>
          <a:bodyPr wrap="square">
            <a:spAutoFit/>
          </a:bodyPr>
          <a:lstStyle/>
          <a:p>
            <a:r>
              <a:rPr lang="en-US" sz="2400" b="1" dirty="0">
                <a:solidFill>
                  <a:srgbClr val="3366FF"/>
                </a:solidFill>
                <a:latin typeface="Georgia" pitchFamily="18" charset="0"/>
              </a:rPr>
              <a:t>Normalization:</a:t>
            </a:r>
          </a:p>
          <a:p>
            <a:r>
              <a:rPr lang="en-US" sz="2400" b="1" dirty="0">
                <a:solidFill>
                  <a:srgbClr val="3366FF"/>
                </a:solidFill>
                <a:latin typeface="Georgia" pitchFamily="18" charset="0"/>
              </a:rPr>
              <a:t> </a:t>
            </a:r>
            <a:endParaRPr lang="en-US" b="1" dirty="0">
              <a:solidFill>
                <a:srgbClr val="3366FF"/>
              </a:solidFill>
            </a:endParaRPr>
          </a:p>
        </p:txBody>
      </p:sp>
      <p:sp>
        <p:nvSpPr>
          <p:cNvPr id="25" name="Rectangle 24"/>
          <p:cNvSpPr/>
          <p:nvPr/>
        </p:nvSpPr>
        <p:spPr>
          <a:xfrm>
            <a:off x="5791200" y="5867400"/>
            <a:ext cx="3352800" cy="9906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6" name="Object 9"/>
          <p:cNvGraphicFramePr>
            <a:graphicFrameLocks noChangeAspect="1"/>
          </p:cNvGraphicFramePr>
          <p:nvPr>
            <p:extLst>
              <p:ext uri="{D42A27DB-BD31-4B8C-83A1-F6EECF244321}">
                <p14:modId xmlns:p14="http://schemas.microsoft.com/office/powerpoint/2010/main" val="3674016200"/>
              </p:ext>
            </p:extLst>
          </p:nvPr>
        </p:nvGraphicFramePr>
        <p:xfrm>
          <a:off x="6122988" y="5829300"/>
          <a:ext cx="2559050" cy="914400"/>
        </p:xfrm>
        <a:graphic>
          <a:graphicData uri="http://schemas.openxmlformats.org/presentationml/2006/ole">
            <mc:AlternateContent xmlns:mc="http://schemas.openxmlformats.org/markup-compatibility/2006">
              <mc:Choice xmlns:v="urn:schemas-microsoft-com:vml" Requires="v">
                <p:oleObj spid="_x0000_s124668" name="Equation" r:id="rId20" imgW="1282700" imgH="457200" progId="Equation.3">
                  <p:embed/>
                </p:oleObj>
              </mc:Choice>
              <mc:Fallback>
                <p:oleObj name="Equation" r:id="rId20" imgW="1282700" imgH="457200" progId="Equation.3">
                  <p:embed/>
                  <p:pic>
                    <p:nvPicPr>
                      <p:cNvPr id="0" name=""/>
                      <p:cNvPicPr>
                        <a:picLocks noChangeAspect="1" noChangeArrowheads="1"/>
                      </p:cNvPicPr>
                      <p:nvPr/>
                    </p:nvPicPr>
                    <p:blipFill>
                      <a:blip r:embed="rId21"/>
                      <a:srcRect/>
                      <a:stretch>
                        <a:fillRect/>
                      </a:stretch>
                    </p:blipFill>
                    <p:spPr bwMode="auto">
                      <a:xfrm>
                        <a:off x="6122988" y="5829300"/>
                        <a:ext cx="2559050"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7" name="Object 6"/>
          <p:cNvGraphicFramePr>
            <a:graphicFrameLocks noChangeAspect="1"/>
          </p:cNvGraphicFramePr>
          <p:nvPr>
            <p:extLst>
              <p:ext uri="{D42A27DB-BD31-4B8C-83A1-F6EECF244321}">
                <p14:modId xmlns:p14="http://schemas.microsoft.com/office/powerpoint/2010/main" val="2826891562"/>
              </p:ext>
            </p:extLst>
          </p:nvPr>
        </p:nvGraphicFramePr>
        <p:xfrm>
          <a:off x="293884" y="4851400"/>
          <a:ext cx="1290638" cy="406400"/>
        </p:xfrm>
        <a:graphic>
          <a:graphicData uri="http://schemas.openxmlformats.org/presentationml/2006/ole">
            <mc:AlternateContent xmlns:mc="http://schemas.openxmlformats.org/markup-compatibility/2006">
              <mc:Choice xmlns:v="urn:schemas-microsoft-com:vml" Requires="v">
                <p:oleObj spid="_x0000_s124669" name="Equation" r:id="rId22" imgW="647700" imgH="203200" progId="Equation.3">
                  <p:embed/>
                </p:oleObj>
              </mc:Choice>
              <mc:Fallback>
                <p:oleObj name="Equation" r:id="rId22" imgW="647700" imgH="203200" progId="Equation.3">
                  <p:embed/>
                  <p:pic>
                    <p:nvPicPr>
                      <p:cNvPr id="0" name=""/>
                      <p:cNvPicPr>
                        <a:picLocks noChangeAspect="1" noChangeArrowheads="1"/>
                      </p:cNvPicPr>
                      <p:nvPr/>
                    </p:nvPicPr>
                    <p:blipFill>
                      <a:blip r:embed="rId23"/>
                      <a:srcRect/>
                      <a:stretch>
                        <a:fillRect/>
                      </a:stretch>
                    </p:blipFill>
                    <p:spPr bwMode="auto">
                      <a:xfrm>
                        <a:off x="293884" y="4851400"/>
                        <a:ext cx="1290638" cy="40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722858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770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77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87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87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97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animBg="1"/>
      <p:bldP spid="20" grpId="0" animBg="1"/>
      <p:bldP spid="10" grpId="0"/>
      <p:bldP spid="29" grpId="0" animBg="1"/>
      <p:bldP spid="24" grpId="0"/>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8054" name="Object 6"/>
          <p:cNvGraphicFramePr>
            <a:graphicFrameLocks noChangeAspect="1"/>
          </p:cNvGraphicFramePr>
          <p:nvPr>
            <p:extLst>
              <p:ext uri="{D42A27DB-BD31-4B8C-83A1-F6EECF244321}">
                <p14:modId xmlns:p14="http://schemas.microsoft.com/office/powerpoint/2010/main" val="1385768001"/>
              </p:ext>
            </p:extLst>
          </p:nvPr>
        </p:nvGraphicFramePr>
        <p:xfrm>
          <a:off x="1111250" y="1028700"/>
          <a:ext cx="5861050" cy="1854200"/>
        </p:xfrm>
        <a:graphic>
          <a:graphicData uri="http://schemas.openxmlformats.org/presentationml/2006/ole">
            <mc:AlternateContent xmlns:mc="http://schemas.openxmlformats.org/markup-compatibility/2006">
              <mc:Choice xmlns:v="urn:schemas-microsoft-com:vml" Requires="v">
                <p:oleObj spid="_x0000_s90387" name="Equation" r:id="rId3" imgW="2946400" imgH="927100" progId="Equation.3">
                  <p:embed/>
                </p:oleObj>
              </mc:Choice>
              <mc:Fallback>
                <p:oleObj name="Equation" r:id="rId3" imgW="2946400" imgH="927100" progId="Equation.3">
                  <p:embed/>
                  <p:pic>
                    <p:nvPicPr>
                      <p:cNvPr id="0" name=""/>
                      <p:cNvPicPr>
                        <a:picLocks noChangeAspect="1" noChangeArrowheads="1"/>
                      </p:cNvPicPr>
                      <p:nvPr/>
                    </p:nvPicPr>
                    <p:blipFill>
                      <a:blip r:embed="rId4"/>
                      <a:srcRect/>
                      <a:stretch>
                        <a:fillRect/>
                      </a:stretch>
                    </p:blipFill>
                    <p:spPr bwMode="auto">
                      <a:xfrm>
                        <a:off x="1111250" y="1028700"/>
                        <a:ext cx="5861050" cy="185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Rounded Rectangle 2"/>
          <p:cNvSpPr/>
          <p:nvPr/>
        </p:nvSpPr>
        <p:spPr>
          <a:xfrm>
            <a:off x="1066800" y="990600"/>
            <a:ext cx="1524000" cy="1066800"/>
          </a:xfrm>
          <a:prstGeom prst="roundRect">
            <a:avLst/>
          </a:prstGeom>
          <a:solidFill>
            <a:schemeClr val="accent1">
              <a:alpha val="2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ounded Rectangle 9"/>
          <p:cNvSpPr/>
          <p:nvPr/>
        </p:nvSpPr>
        <p:spPr>
          <a:xfrm>
            <a:off x="1066800" y="2057400"/>
            <a:ext cx="3429000" cy="1066800"/>
          </a:xfrm>
          <a:prstGeom prst="roundRect">
            <a:avLst/>
          </a:prstGeom>
          <a:solidFill>
            <a:schemeClr val="accent1">
              <a:alpha val="2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Rounded Rectangle 10"/>
          <p:cNvSpPr/>
          <p:nvPr/>
        </p:nvSpPr>
        <p:spPr>
          <a:xfrm>
            <a:off x="2819400" y="990600"/>
            <a:ext cx="4114800" cy="1066800"/>
          </a:xfrm>
          <a:prstGeom prst="roundRect">
            <a:avLst/>
          </a:prstGeom>
          <a:solidFill>
            <a:srgbClr val="008000">
              <a:alpha val="2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Rounded Rectangle 7"/>
          <p:cNvSpPr/>
          <p:nvPr/>
        </p:nvSpPr>
        <p:spPr>
          <a:xfrm>
            <a:off x="838200" y="3276600"/>
            <a:ext cx="3962400" cy="1219200"/>
          </a:xfrm>
          <a:prstGeom prst="roundRect">
            <a:avLst/>
          </a:prstGeom>
          <a:solidFill>
            <a:srgbClr val="FF66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Separation of variables</a:t>
            </a:r>
          </a:p>
        </p:txBody>
      </p:sp>
      <p:graphicFrame>
        <p:nvGraphicFramePr>
          <p:cNvPr id="256005" name="Object 7"/>
          <p:cNvGraphicFramePr>
            <a:graphicFrameLocks noChangeAspect="1"/>
          </p:cNvGraphicFramePr>
          <p:nvPr>
            <p:extLst>
              <p:ext uri="{D42A27DB-BD31-4B8C-83A1-F6EECF244321}">
                <p14:modId xmlns:p14="http://schemas.microsoft.com/office/powerpoint/2010/main" val="3865066010"/>
              </p:ext>
            </p:extLst>
          </p:nvPr>
        </p:nvGraphicFramePr>
        <p:xfrm>
          <a:off x="927100" y="3409950"/>
          <a:ext cx="3840163" cy="1092200"/>
        </p:xfrm>
        <a:graphic>
          <a:graphicData uri="http://schemas.openxmlformats.org/presentationml/2006/ole">
            <mc:AlternateContent xmlns:mc="http://schemas.openxmlformats.org/markup-compatibility/2006">
              <mc:Choice xmlns:v="urn:schemas-microsoft-com:vml" Requires="v">
                <p:oleObj spid="_x0000_s90388" name="Equation" r:id="rId5" imgW="1930400" imgH="546100" progId="Equation.3">
                  <p:embed/>
                </p:oleObj>
              </mc:Choice>
              <mc:Fallback>
                <p:oleObj name="Equation" r:id="rId5" imgW="1930400" imgH="546100" progId="Equation.3">
                  <p:embed/>
                  <p:pic>
                    <p:nvPicPr>
                      <p:cNvPr id="0" name=""/>
                      <p:cNvPicPr>
                        <a:picLocks noChangeAspect="1" noChangeArrowheads="1"/>
                      </p:cNvPicPr>
                      <p:nvPr/>
                    </p:nvPicPr>
                    <p:blipFill>
                      <a:blip r:embed="rId6"/>
                      <a:srcRect/>
                      <a:stretch>
                        <a:fillRect/>
                      </a:stretch>
                    </p:blipFill>
                    <p:spPr bwMode="auto">
                      <a:xfrm>
                        <a:off x="927100" y="3409950"/>
                        <a:ext cx="3840163" cy="1092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58053" name="Object 5"/>
          <p:cNvGraphicFramePr>
            <a:graphicFrameLocks noChangeAspect="1"/>
          </p:cNvGraphicFramePr>
          <p:nvPr>
            <p:extLst>
              <p:ext uri="{D42A27DB-BD31-4B8C-83A1-F6EECF244321}">
                <p14:modId xmlns:p14="http://schemas.microsoft.com/office/powerpoint/2010/main" val="2258763297"/>
              </p:ext>
            </p:extLst>
          </p:nvPr>
        </p:nvGraphicFramePr>
        <p:xfrm>
          <a:off x="1141413" y="4840288"/>
          <a:ext cx="7356475" cy="1576387"/>
        </p:xfrm>
        <a:graphic>
          <a:graphicData uri="http://schemas.openxmlformats.org/presentationml/2006/ole">
            <mc:AlternateContent xmlns:mc="http://schemas.openxmlformats.org/markup-compatibility/2006">
              <mc:Choice xmlns:v="urn:schemas-microsoft-com:vml" Requires="v">
                <p:oleObj spid="_x0000_s90389" name="Equation" r:id="rId7" imgW="4229100" imgH="901700" progId="Equation.3">
                  <p:embed/>
                </p:oleObj>
              </mc:Choice>
              <mc:Fallback>
                <p:oleObj name="Equation" r:id="rId7" imgW="4229100" imgH="901700" progId="Equation.3">
                  <p:embed/>
                  <p:pic>
                    <p:nvPicPr>
                      <p:cNvPr id="0" name=""/>
                      <p:cNvPicPr>
                        <a:picLocks noChangeAspect="1" noChangeArrowheads="1"/>
                      </p:cNvPicPr>
                      <p:nvPr/>
                    </p:nvPicPr>
                    <p:blipFill>
                      <a:blip r:embed="rId8"/>
                      <a:srcRect/>
                      <a:stretch>
                        <a:fillRect/>
                      </a:stretch>
                    </p:blipFill>
                    <p:spPr bwMode="auto">
                      <a:xfrm>
                        <a:off x="1141413" y="4840288"/>
                        <a:ext cx="7356475" cy="15763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Rectangle 5"/>
          <p:cNvSpPr/>
          <p:nvPr/>
        </p:nvSpPr>
        <p:spPr>
          <a:xfrm>
            <a:off x="228600" y="4495800"/>
            <a:ext cx="8610600" cy="236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7" name="Rectangle 6"/>
          <p:cNvSpPr/>
          <p:nvPr/>
        </p:nvSpPr>
        <p:spPr>
          <a:xfrm>
            <a:off x="228600" y="3200400"/>
            <a:ext cx="6705600" cy="1295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Tree>
    <p:extLst>
      <p:ext uri="{BB962C8B-B14F-4D97-AF65-F5344CB8AC3E}">
        <p14:creationId xmlns:p14="http://schemas.microsoft.com/office/powerpoint/2010/main" val="189605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Separation of variables</a:t>
            </a:r>
          </a:p>
        </p:txBody>
      </p:sp>
      <p:graphicFrame>
        <p:nvGraphicFramePr>
          <p:cNvPr id="259079" name="Object 7"/>
          <p:cNvGraphicFramePr>
            <a:graphicFrameLocks noChangeAspect="1"/>
          </p:cNvGraphicFramePr>
          <p:nvPr>
            <p:extLst>
              <p:ext uri="{D42A27DB-BD31-4B8C-83A1-F6EECF244321}">
                <p14:modId xmlns:p14="http://schemas.microsoft.com/office/powerpoint/2010/main" val="3173370805"/>
              </p:ext>
            </p:extLst>
          </p:nvPr>
        </p:nvGraphicFramePr>
        <p:xfrm>
          <a:off x="1141413" y="1025525"/>
          <a:ext cx="7356475" cy="1576388"/>
        </p:xfrm>
        <a:graphic>
          <a:graphicData uri="http://schemas.openxmlformats.org/presentationml/2006/ole">
            <mc:AlternateContent xmlns:mc="http://schemas.openxmlformats.org/markup-compatibility/2006">
              <mc:Choice xmlns:v="urn:schemas-microsoft-com:vml" Requires="v">
                <p:oleObj spid="_x0000_s91321" name="Equation" r:id="rId3" imgW="4229100" imgH="901700" progId="Equation.3">
                  <p:embed/>
                </p:oleObj>
              </mc:Choice>
              <mc:Fallback>
                <p:oleObj name="Equation" r:id="rId3" imgW="4229100" imgH="901700" progId="Equation.3">
                  <p:embed/>
                  <p:pic>
                    <p:nvPicPr>
                      <p:cNvPr id="0" name=""/>
                      <p:cNvPicPr>
                        <a:picLocks noChangeAspect="1" noChangeArrowheads="1"/>
                      </p:cNvPicPr>
                      <p:nvPr/>
                    </p:nvPicPr>
                    <p:blipFill>
                      <a:blip r:embed="rId4"/>
                      <a:srcRect/>
                      <a:stretch>
                        <a:fillRect/>
                      </a:stretch>
                    </p:blipFill>
                    <p:spPr bwMode="auto">
                      <a:xfrm>
                        <a:off x="1141413" y="1025525"/>
                        <a:ext cx="7356475" cy="1576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59080" name="Object 8"/>
          <p:cNvGraphicFramePr>
            <a:graphicFrameLocks noChangeAspect="1"/>
          </p:cNvGraphicFramePr>
          <p:nvPr>
            <p:extLst>
              <p:ext uri="{D42A27DB-BD31-4B8C-83A1-F6EECF244321}">
                <p14:modId xmlns:p14="http://schemas.microsoft.com/office/powerpoint/2010/main" val="1768812544"/>
              </p:ext>
            </p:extLst>
          </p:nvPr>
        </p:nvGraphicFramePr>
        <p:xfrm>
          <a:off x="1058863" y="4332288"/>
          <a:ext cx="7024687" cy="1576387"/>
        </p:xfrm>
        <a:graphic>
          <a:graphicData uri="http://schemas.openxmlformats.org/presentationml/2006/ole">
            <mc:AlternateContent xmlns:mc="http://schemas.openxmlformats.org/markup-compatibility/2006">
              <mc:Choice xmlns:v="urn:schemas-microsoft-com:vml" Requires="v">
                <p:oleObj spid="_x0000_s91322" name="Equation" r:id="rId5" imgW="4038600" imgH="901700" progId="Equation.3">
                  <p:embed/>
                </p:oleObj>
              </mc:Choice>
              <mc:Fallback>
                <p:oleObj name="Equation" r:id="rId5" imgW="4038600" imgH="901700" progId="Equation.3">
                  <p:embed/>
                  <p:pic>
                    <p:nvPicPr>
                      <p:cNvPr id="0" name=""/>
                      <p:cNvPicPr>
                        <a:picLocks noChangeAspect="1" noChangeArrowheads="1"/>
                      </p:cNvPicPr>
                      <p:nvPr/>
                    </p:nvPicPr>
                    <p:blipFill>
                      <a:blip r:embed="rId6"/>
                      <a:srcRect/>
                      <a:stretch>
                        <a:fillRect/>
                      </a:stretch>
                    </p:blipFill>
                    <p:spPr bwMode="auto">
                      <a:xfrm>
                        <a:off x="1058863" y="4332288"/>
                        <a:ext cx="7024687" cy="15763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Rectangle 6"/>
          <p:cNvSpPr/>
          <p:nvPr/>
        </p:nvSpPr>
        <p:spPr>
          <a:xfrm>
            <a:off x="685800" y="4114800"/>
            <a:ext cx="23622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Rectangle 7"/>
          <p:cNvSpPr/>
          <p:nvPr/>
        </p:nvSpPr>
        <p:spPr>
          <a:xfrm>
            <a:off x="3048000" y="4114800"/>
            <a:ext cx="30480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Rectangle 8"/>
          <p:cNvSpPr/>
          <p:nvPr/>
        </p:nvSpPr>
        <p:spPr>
          <a:xfrm>
            <a:off x="6096000" y="4191000"/>
            <a:ext cx="30480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ectangle 9"/>
          <p:cNvSpPr/>
          <p:nvPr/>
        </p:nvSpPr>
        <p:spPr>
          <a:xfrm>
            <a:off x="309672" y="5257800"/>
            <a:ext cx="30480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Rectangle 10"/>
          <p:cNvSpPr/>
          <p:nvPr/>
        </p:nvSpPr>
        <p:spPr>
          <a:xfrm>
            <a:off x="3374952" y="5257800"/>
            <a:ext cx="30480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pSp>
        <p:nvGrpSpPr>
          <p:cNvPr id="4" name="Group 3"/>
          <p:cNvGrpSpPr/>
          <p:nvPr/>
        </p:nvGrpSpPr>
        <p:grpSpPr>
          <a:xfrm>
            <a:off x="3085166" y="2819400"/>
            <a:ext cx="3010834" cy="609600"/>
            <a:chOff x="3505200" y="2819400"/>
            <a:chExt cx="3276600" cy="609600"/>
          </a:xfrm>
        </p:grpSpPr>
        <p:sp>
          <p:nvSpPr>
            <p:cNvPr id="12" name="Rounded Rectangle 11"/>
            <p:cNvSpPr/>
            <p:nvPr/>
          </p:nvSpPr>
          <p:spPr>
            <a:xfrm>
              <a:off x="3505200" y="2819400"/>
              <a:ext cx="3276600" cy="609600"/>
            </a:xfrm>
            <a:prstGeom prst="roundRect">
              <a:avLst/>
            </a:prstGeom>
            <a:solidFill>
              <a:srgbClr val="FF66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 name="TextBox 5"/>
            <p:cNvSpPr txBox="1"/>
            <p:nvPr/>
          </p:nvSpPr>
          <p:spPr>
            <a:xfrm>
              <a:off x="3671052" y="2895600"/>
              <a:ext cx="2993038" cy="430887"/>
            </a:xfrm>
            <a:prstGeom prst="rect">
              <a:avLst/>
            </a:prstGeom>
            <a:noFill/>
          </p:spPr>
          <p:txBody>
            <a:bodyPr wrap="none" rtlCol="0">
              <a:spAutoFit/>
            </a:bodyPr>
            <a:lstStyle/>
            <a:p>
              <a:pPr algn="ctr"/>
              <a:r>
                <a:rPr lang="en-US" sz="2200" dirty="0">
                  <a:solidFill>
                    <a:prstClr val="black"/>
                  </a:solidFill>
                  <a:latin typeface="Georgia" pitchFamily="18" charset="0"/>
                </a:rPr>
                <a:t>Upon differentiation</a:t>
              </a:r>
            </a:p>
          </p:txBody>
        </p:sp>
      </p:grpSp>
    </p:spTree>
    <p:extLst>
      <p:ext uri="{BB962C8B-B14F-4D97-AF65-F5344CB8AC3E}">
        <p14:creationId xmlns:p14="http://schemas.microsoft.com/office/powerpoint/2010/main" val="415570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0" nodeType="clickEffect">
                                  <p:stCondLst>
                                    <p:cond delay="0"/>
                                  </p:stCondLst>
                                  <p:childTnLst>
                                    <p:animEffect transition="out" filter="blinds(horizontal)">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0" nodeType="clickEffect">
                                  <p:stCondLst>
                                    <p:cond delay="0"/>
                                  </p:stCondLst>
                                  <p:childTnLst>
                                    <p:animEffect transition="out" filter="blinds(horizontal)">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grpId="0" nodeType="clickEffect">
                                  <p:stCondLst>
                                    <p:cond delay="0"/>
                                  </p:stCondLst>
                                  <p:childTnLst>
                                    <p:animEffect transition="out" filter="blinds(horizontal)">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3" presetClass="exit" presetSubtype="10" fill="hold" grpId="0" nodeType="clickEffect">
                                  <p:stCondLst>
                                    <p:cond delay="0"/>
                                  </p:stCondLst>
                                  <p:childTnLst>
                                    <p:animEffect transition="out" filter="blinds(horizontal)">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grpId="0" nodeType="clickEffect">
                                  <p:stCondLst>
                                    <p:cond delay="0"/>
                                  </p:stCondLst>
                                  <p:childTnLst>
                                    <p:animEffect transition="out" filter="blinds(horizontal)">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609600" y="2895600"/>
            <a:ext cx="3657600" cy="1066800"/>
          </a:xfrm>
          <a:prstGeom prst="roundRect">
            <a:avLst/>
          </a:prstGeom>
          <a:solidFill>
            <a:srgbClr val="FF66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Separation of variables</a:t>
            </a:r>
          </a:p>
        </p:txBody>
      </p:sp>
      <p:graphicFrame>
        <p:nvGraphicFramePr>
          <p:cNvPr id="259080" name="Object 8"/>
          <p:cNvGraphicFramePr>
            <a:graphicFrameLocks noChangeAspect="1"/>
          </p:cNvGraphicFramePr>
          <p:nvPr>
            <p:extLst>
              <p:ext uri="{D42A27DB-BD31-4B8C-83A1-F6EECF244321}">
                <p14:modId xmlns:p14="http://schemas.microsoft.com/office/powerpoint/2010/main" val="1239395525"/>
              </p:ext>
            </p:extLst>
          </p:nvPr>
        </p:nvGraphicFramePr>
        <p:xfrm>
          <a:off x="1058863" y="979488"/>
          <a:ext cx="7024687" cy="1576387"/>
        </p:xfrm>
        <a:graphic>
          <a:graphicData uri="http://schemas.openxmlformats.org/presentationml/2006/ole">
            <mc:AlternateContent xmlns:mc="http://schemas.openxmlformats.org/markup-compatibility/2006">
              <mc:Choice xmlns:v="urn:schemas-microsoft-com:vml" Requires="v">
                <p:oleObj spid="_x0000_s92435" name="Equation" r:id="rId3" imgW="4038600" imgH="901700" progId="Equation.3">
                  <p:embed/>
                </p:oleObj>
              </mc:Choice>
              <mc:Fallback>
                <p:oleObj name="Equation" r:id="rId3" imgW="4038600" imgH="901700" progId="Equation.3">
                  <p:embed/>
                  <p:pic>
                    <p:nvPicPr>
                      <p:cNvPr id="0" name=""/>
                      <p:cNvPicPr>
                        <a:picLocks noChangeAspect="1" noChangeArrowheads="1"/>
                      </p:cNvPicPr>
                      <p:nvPr/>
                    </p:nvPicPr>
                    <p:blipFill>
                      <a:blip r:embed="rId4"/>
                      <a:srcRect/>
                      <a:stretch>
                        <a:fillRect/>
                      </a:stretch>
                    </p:blipFill>
                    <p:spPr bwMode="auto">
                      <a:xfrm>
                        <a:off x="1058863" y="979488"/>
                        <a:ext cx="7024687" cy="15763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59083" name="Object 7"/>
          <p:cNvGraphicFramePr>
            <a:graphicFrameLocks noChangeAspect="1"/>
          </p:cNvGraphicFramePr>
          <p:nvPr/>
        </p:nvGraphicFramePr>
        <p:xfrm>
          <a:off x="931862" y="3035300"/>
          <a:ext cx="3182938" cy="787400"/>
        </p:xfrm>
        <a:graphic>
          <a:graphicData uri="http://schemas.openxmlformats.org/presentationml/2006/ole">
            <mc:AlternateContent xmlns:mc="http://schemas.openxmlformats.org/markup-compatibility/2006">
              <mc:Choice xmlns:v="urn:schemas-microsoft-com:vml" Requires="v">
                <p:oleObj spid="_x0000_s92436" name="Equation" r:id="rId5" imgW="1600200" imgH="393700" progId="">
                  <p:embed/>
                </p:oleObj>
              </mc:Choice>
              <mc:Fallback>
                <p:oleObj name="Equation" r:id="rId5" imgW="1600200" imgH="3937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1862" y="3035300"/>
                        <a:ext cx="3182938" cy="787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91845" name="Object 10"/>
          <p:cNvGraphicFramePr>
            <a:graphicFrameLocks noChangeAspect="1"/>
          </p:cNvGraphicFramePr>
          <p:nvPr>
            <p:extLst>
              <p:ext uri="{D42A27DB-BD31-4B8C-83A1-F6EECF244321}">
                <p14:modId xmlns:p14="http://schemas.microsoft.com/office/powerpoint/2010/main" val="2166777259"/>
              </p:ext>
            </p:extLst>
          </p:nvPr>
        </p:nvGraphicFramePr>
        <p:xfrm>
          <a:off x="915988" y="4541838"/>
          <a:ext cx="5942012" cy="1554162"/>
        </p:xfrm>
        <a:graphic>
          <a:graphicData uri="http://schemas.openxmlformats.org/presentationml/2006/ole">
            <mc:AlternateContent xmlns:mc="http://schemas.openxmlformats.org/markup-compatibility/2006">
              <mc:Choice xmlns:v="urn:schemas-microsoft-com:vml" Requires="v">
                <p:oleObj spid="_x0000_s92437" name="Equation" r:id="rId7" imgW="3416300" imgH="889000" progId="Equation.3">
                  <p:embed/>
                </p:oleObj>
              </mc:Choice>
              <mc:Fallback>
                <p:oleObj name="Equation" r:id="rId7" imgW="3416300" imgH="889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5988" y="4541838"/>
                        <a:ext cx="5942012" cy="15541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Rectangle 5"/>
          <p:cNvSpPr/>
          <p:nvPr/>
        </p:nvSpPr>
        <p:spPr>
          <a:xfrm>
            <a:off x="609600" y="4343400"/>
            <a:ext cx="18288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Rectangle 8"/>
          <p:cNvSpPr/>
          <p:nvPr/>
        </p:nvSpPr>
        <p:spPr>
          <a:xfrm>
            <a:off x="2469756" y="4343400"/>
            <a:ext cx="2635644"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ectangle 9"/>
          <p:cNvSpPr/>
          <p:nvPr/>
        </p:nvSpPr>
        <p:spPr>
          <a:xfrm>
            <a:off x="5105400" y="4419600"/>
            <a:ext cx="2635644"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Rectangle 10"/>
          <p:cNvSpPr/>
          <p:nvPr/>
        </p:nvSpPr>
        <p:spPr>
          <a:xfrm>
            <a:off x="0" y="5410200"/>
            <a:ext cx="22098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Rectangle 11"/>
          <p:cNvSpPr/>
          <p:nvPr/>
        </p:nvSpPr>
        <p:spPr>
          <a:xfrm>
            <a:off x="2209800" y="5410200"/>
            <a:ext cx="22098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Rounded Rectangle 12"/>
          <p:cNvSpPr/>
          <p:nvPr/>
        </p:nvSpPr>
        <p:spPr>
          <a:xfrm>
            <a:off x="1037634" y="1066800"/>
            <a:ext cx="762000" cy="609600"/>
          </a:xfrm>
          <a:prstGeom prst="round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Rounded Rectangle 13"/>
          <p:cNvSpPr/>
          <p:nvPr/>
        </p:nvSpPr>
        <p:spPr>
          <a:xfrm>
            <a:off x="3153366" y="1066800"/>
            <a:ext cx="762000" cy="609600"/>
          </a:xfrm>
          <a:prstGeom prst="round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Rounded Rectangle 14"/>
          <p:cNvSpPr/>
          <p:nvPr/>
        </p:nvSpPr>
        <p:spPr>
          <a:xfrm>
            <a:off x="6125166" y="1066800"/>
            <a:ext cx="762000" cy="609600"/>
          </a:xfrm>
          <a:prstGeom prst="round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Tree>
    <p:extLst>
      <p:ext uri="{BB962C8B-B14F-4D97-AF65-F5344CB8AC3E}">
        <p14:creationId xmlns:p14="http://schemas.microsoft.com/office/powerpoint/2010/main" val="289196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90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grpId="0" nodeType="clickEffect">
                                  <p:stCondLst>
                                    <p:cond delay="0"/>
                                  </p:stCondLst>
                                  <p:childTnLst>
                                    <p:animEffect transition="out" filter="blinds(horizontal)">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grpId="0" nodeType="clickEffect">
                                  <p:stCondLst>
                                    <p:cond delay="0"/>
                                  </p:stCondLst>
                                  <p:childTnLst>
                                    <p:animEffect transition="out" filter="blinds(horizontal)">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grpId="0" nodeType="clickEffect">
                                  <p:stCondLst>
                                    <p:cond delay="0"/>
                                  </p:stCondLst>
                                  <p:childTnLst>
                                    <p:animEffect transition="out" filter="blinds(horizontal)">
                                      <p:cBhvr>
                                        <p:cTn id="22" dur="500"/>
                                        <p:tgtEl>
                                          <p:spTgt spid="10"/>
                                        </p:tgtEl>
                                      </p:cBhvr>
                                    </p:animEffect>
                                    <p:set>
                                      <p:cBhvr>
                                        <p:cTn id="23" dur="1" fill="hold">
                                          <p:stCondLst>
                                            <p:cond delay="499"/>
                                          </p:stCondLst>
                                        </p:cTn>
                                        <p:tgtEl>
                                          <p:spTgt spid="10"/>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grpId="0" nodeType="clickEffect">
                                  <p:stCondLst>
                                    <p:cond delay="0"/>
                                  </p:stCondLst>
                                  <p:childTnLst>
                                    <p:animEffect transition="out" filter="blinds(horizontal)">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3" presetClass="exit" presetSubtype="10" fill="hold" grpId="0" nodeType="clickEffect">
                                  <p:stCondLst>
                                    <p:cond delay="0"/>
                                  </p:stCondLst>
                                  <p:childTnLst>
                                    <p:animEffect transition="out" filter="blinds(horizontal)">
                                      <p:cBhvr>
                                        <p:cTn id="32" dur="500"/>
                                        <p:tgtEl>
                                          <p:spTgt spid="12"/>
                                        </p:tgtEl>
                                      </p:cBhvr>
                                    </p:animEffect>
                                    <p:set>
                                      <p:cBhvr>
                                        <p:cTn id="33"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9" grpId="0" animBg="1"/>
      <p:bldP spid="10" grpId="0" animBg="1"/>
      <p:bldP spid="11" grpId="0" animBg="1"/>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4495800" y="4038600"/>
            <a:ext cx="4648200" cy="914400"/>
          </a:xfrm>
          <a:prstGeom prst="roundRect">
            <a:avLst/>
          </a:prstGeom>
          <a:solidFill>
            <a:srgbClr val="008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Rounded Rectangle 12"/>
          <p:cNvSpPr/>
          <p:nvPr/>
        </p:nvSpPr>
        <p:spPr>
          <a:xfrm>
            <a:off x="152400" y="4114800"/>
            <a:ext cx="4114800" cy="914400"/>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Rounded Rectangle 10"/>
          <p:cNvSpPr/>
          <p:nvPr/>
        </p:nvSpPr>
        <p:spPr>
          <a:xfrm>
            <a:off x="6324600" y="1371600"/>
            <a:ext cx="2362200" cy="914400"/>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Rounded Rectangle 11"/>
          <p:cNvSpPr/>
          <p:nvPr/>
        </p:nvSpPr>
        <p:spPr>
          <a:xfrm>
            <a:off x="1905000" y="1371600"/>
            <a:ext cx="4191000" cy="914400"/>
          </a:xfrm>
          <a:prstGeom prst="roundRect">
            <a:avLst/>
          </a:prstGeom>
          <a:solidFill>
            <a:srgbClr val="008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ounded Rectangle 9"/>
          <p:cNvSpPr/>
          <p:nvPr/>
        </p:nvSpPr>
        <p:spPr>
          <a:xfrm>
            <a:off x="76200" y="1371600"/>
            <a:ext cx="1600200" cy="914400"/>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7" name="Rounded Rectangle 6"/>
          <p:cNvSpPr/>
          <p:nvPr/>
        </p:nvSpPr>
        <p:spPr>
          <a:xfrm>
            <a:off x="609600" y="2895600"/>
            <a:ext cx="1828800" cy="457200"/>
          </a:xfrm>
          <a:prstGeom prst="round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Separation of variables</a:t>
            </a:r>
          </a:p>
        </p:txBody>
      </p:sp>
      <p:graphicFrame>
        <p:nvGraphicFramePr>
          <p:cNvPr id="285702" name="Object 7"/>
          <p:cNvGraphicFramePr>
            <a:graphicFrameLocks noChangeAspect="1"/>
          </p:cNvGraphicFramePr>
          <p:nvPr/>
        </p:nvGraphicFramePr>
        <p:xfrm>
          <a:off x="838200" y="2895600"/>
          <a:ext cx="1490663" cy="406400"/>
        </p:xfrm>
        <a:graphic>
          <a:graphicData uri="http://schemas.openxmlformats.org/presentationml/2006/ole">
            <mc:AlternateContent xmlns:mc="http://schemas.openxmlformats.org/markup-compatibility/2006">
              <mc:Choice xmlns:v="urn:schemas-microsoft-com:vml" Requires="v">
                <p:oleObj spid="_x0000_s93459" name="Equation" r:id="rId3" imgW="748975" imgH="203112" progId="Equation.3">
                  <p:embed/>
                </p:oleObj>
              </mc:Choice>
              <mc:Fallback>
                <p:oleObj name="Equation" r:id="rId3" imgW="748975"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895600"/>
                        <a:ext cx="1490663" cy="40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Rectangle 2"/>
          <p:cNvSpPr/>
          <p:nvPr/>
        </p:nvSpPr>
        <p:spPr>
          <a:xfrm>
            <a:off x="4307413" y="5481935"/>
            <a:ext cx="569387" cy="461665"/>
          </a:xfrm>
          <a:prstGeom prst="rect">
            <a:avLst/>
          </a:prstGeom>
          <a:solidFill>
            <a:schemeClr val="bg1">
              <a:lumMod val="65000"/>
              <a:alpha val="70000"/>
            </a:schemeClr>
          </a:solidFill>
        </p:spPr>
        <p:txBody>
          <a:bodyPr wrap="none">
            <a:spAutoFit/>
          </a:bodyPr>
          <a:lstStyle/>
          <a:p>
            <a:r>
              <a:rPr lang="en-US" sz="2400" dirty="0">
                <a:solidFill>
                  <a:prstClr val="black"/>
                </a:solidFill>
                <a:latin typeface="Georgia" pitchFamily="18" charset="0"/>
              </a:rPr>
              <a:t>=</a:t>
            </a:r>
            <a:r>
              <a:rPr lang="en-US" sz="2400" i="1" dirty="0">
                <a:solidFill>
                  <a:prstClr val="black"/>
                </a:solidFill>
                <a:latin typeface="Georgia" pitchFamily="18" charset="0"/>
                <a:sym typeface="Symbol"/>
              </a:rPr>
              <a:t></a:t>
            </a:r>
            <a:endParaRPr lang="en-US" dirty="0">
              <a:solidFill>
                <a:prstClr val="black"/>
              </a:solidFill>
              <a:latin typeface="Calibri"/>
            </a:endParaRPr>
          </a:p>
        </p:txBody>
      </p:sp>
      <p:sp>
        <p:nvSpPr>
          <p:cNvPr id="16" name="TextBox 15"/>
          <p:cNvSpPr txBox="1"/>
          <p:nvPr/>
        </p:nvSpPr>
        <p:spPr>
          <a:xfrm>
            <a:off x="3702705" y="6096000"/>
            <a:ext cx="1738589" cy="430887"/>
          </a:xfrm>
          <a:prstGeom prst="rect">
            <a:avLst/>
          </a:prstGeom>
          <a:solidFill>
            <a:schemeClr val="accent3">
              <a:lumMod val="60000"/>
              <a:lumOff val="40000"/>
              <a:alpha val="50000"/>
            </a:schemeClr>
          </a:solidFill>
        </p:spPr>
        <p:txBody>
          <a:bodyPr wrap="none" rtlCol="0">
            <a:spAutoFit/>
          </a:bodyPr>
          <a:lstStyle/>
          <a:p>
            <a:pPr algn="ctr"/>
            <a:r>
              <a:rPr lang="en-US" sz="2200" b="1" dirty="0">
                <a:solidFill>
                  <a:prstClr val="black"/>
                </a:solidFill>
                <a:latin typeface="Georgia" pitchFamily="18" charset="0"/>
              </a:rPr>
              <a:t>A constant</a:t>
            </a:r>
          </a:p>
        </p:txBody>
      </p:sp>
      <p:sp>
        <p:nvSpPr>
          <p:cNvPr id="17" name="TextBox 16"/>
          <p:cNvSpPr txBox="1"/>
          <p:nvPr/>
        </p:nvSpPr>
        <p:spPr>
          <a:xfrm>
            <a:off x="1600200" y="3581400"/>
            <a:ext cx="1129686" cy="430887"/>
          </a:xfrm>
          <a:prstGeom prst="rect">
            <a:avLst/>
          </a:prstGeom>
          <a:noFill/>
        </p:spPr>
        <p:txBody>
          <a:bodyPr wrap="none" rtlCol="0">
            <a:spAutoFit/>
          </a:bodyPr>
          <a:lstStyle/>
          <a:p>
            <a:pPr algn="ctr"/>
            <a:r>
              <a:rPr lang="en-US" sz="2200" b="1" dirty="0">
                <a:solidFill>
                  <a:prstClr val="black"/>
                </a:solidFill>
                <a:latin typeface="Georgia" pitchFamily="18" charset="0"/>
              </a:rPr>
              <a:t>Radial</a:t>
            </a:r>
          </a:p>
        </p:txBody>
      </p:sp>
      <p:sp>
        <p:nvSpPr>
          <p:cNvPr id="18" name="TextBox 17"/>
          <p:cNvSpPr txBox="1"/>
          <p:nvPr/>
        </p:nvSpPr>
        <p:spPr>
          <a:xfrm>
            <a:off x="6172198" y="3581400"/>
            <a:ext cx="1371602" cy="430887"/>
          </a:xfrm>
          <a:prstGeom prst="rect">
            <a:avLst/>
          </a:prstGeom>
          <a:noFill/>
        </p:spPr>
        <p:txBody>
          <a:bodyPr wrap="none" rtlCol="0">
            <a:spAutoFit/>
          </a:bodyPr>
          <a:lstStyle/>
          <a:p>
            <a:pPr algn="ctr"/>
            <a:r>
              <a:rPr lang="en-US" sz="2200" b="1" dirty="0">
                <a:solidFill>
                  <a:prstClr val="black"/>
                </a:solidFill>
                <a:latin typeface="Georgia" pitchFamily="18" charset="0"/>
              </a:rPr>
              <a:t>Angular</a:t>
            </a:r>
          </a:p>
        </p:txBody>
      </p:sp>
      <p:graphicFrame>
        <p:nvGraphicFramePr>
          <p:cNvPr id="285703" name="Object 10"/>
          <p:cNvGraphicFramePr>
            <a:graphicFrameLocks noChangeAspect="1"/>
          </p:cNvGraphicFramePr>
          <p:nvPr>
            <p:extLst>
              <p:ext uri="{D42A27DB-BD31-4B8C-83A1-F6EECF244321}">
                <p14:modId xmlns:p14="http://schemas.microsoft.com/office/powerpoint/2010/main" val="75073448"/>
              </p:ext>
            </p:extLst>
          </p:nvPr>
        </p:nvGraphicFramePr>
        <p:xfrm>
          <a:off x="255588" y="4035425"/>
          <a:ext cx="8736012" cy="926158"/>
        </p:xfrm>
        <a:graphic>
          <a:graphicData uri="http://schemas.openxmlformats.org/presentationml/2006/ole">
            <mc:AlternateContent xmlns:mc="http://schemas.openxmlformats.org/markup-compatibility/2006">
              <mc:Choice xmlns:v="urn:schemas-microsoft-com:vml" Requires="v">
                <p:oleObj spid="_x0000_s93460" name="Equation" r:id="rId5" imgW="4813300" imgH="508000" progId="Equation.3">
                  <p:embed/>
                </p:oleObj>
              </mc:Choice>
              <mc:Fallback>
                <p:oleObj name="Equation" r:id="rId5" imgW="4813300" imgH="508000" progId="Equation.3">
                  <p:embed/>
                  <p:pic>
                    <p:nvPicPr>
                      <p:cNvPr id="0" name=""/>
                      <p:cNvPicPr>
                        <a:picLocks noChangeAspect="1" noChangeArrowheads="1"/>
                      </p:cNvPicPr>
                      <p:nvPr/>
                    </p:nvPicPr>
                    <p:blipFill>
                      <a:blip r:embed="rId6"/>
                      <a:srcRect/>
                      <a:stretch>
                        <a:fillRect/>
                      </a:stretch>
                    </p:blipFill>
                    <p:spPr bwMode="auto">
                      <a:xfrm>
                        <a:off x="255588" y="4035425"/>
                        <a:ext cx="8736012" cy="926158"/>
                      </a:xfrm>
                      <a:prstGeom prst="rect">
                        <a:avLst/>
                      </a:prstGeom>
                      <a:noFill/>
                      <a:ln>
                        <a:noFill/>
                      </a:ln>
                      <a:effectLst/>
                      <a:extLst/>
                    </p:spPr>
                  </p:pic>
                </p:oleObj>
              </mc:Fallback>
            </mc:AlternateContent>
          </a:graphicData>
        </a:graphic>
      </p:graphicFrame>
      <p:graphicFrame>
        <p:nvGraphicFramePr>
          <p:cNvPr id="259082" name="Object 10"/>
          <p:cNvGraphicFramePr>
            <a:graphicFrameLocks noChangeAspect="1"/>
          </p:cNvGraphicFramePr>
          <p:nvPr>
            <p:extLst>
              <p:ext uri="{D42A27DB-BD31-4B8C-83A1-F6EECF244321}">
                <p14:modId xmlns:p14="http://schemas.microsoft.com/office/powerpoint/2010/main" val="1966756988"/>
              </p:ext>
            </p:extLst>
          </p:nvPr>
        </p:nvGraphicFramePr>
        <p:xfrm>
          <a:off x="167204" y="1392238"/>
          <a:ext cx="8900596" cy="893762"/>
        </p:xfrm>
        <a:graphic>
          <a:graphicData uri="http://schemas.openxmlformats.org/presentationml/2006/ole">
            <mc:AlternateContent xmlns:mc="http://schemas.openxmlformats.org/markup-compatibility/2006">
              <mc:Choice xmlns:v="urn:schemas-microsoft-com:vml" Requires="v">
                <p:oleObj spid="_x0000_s93461" name="Equation" r:id="rId7" imgW="4826000" imgH="482600" progId="Equation.3">
                  <p:embed/>
                </p:oleObj>
              </mc:Choice>
              <mc:Fallback>
                <p:oleObj name="Equation" r:id="rId7" imgW="4826000" imgH="482600" progId="Equation.3">
                  <p:embed/>
                  <p:pic>
                    <p:nvPicPr>
                      <p:cNvPr id="0" name=""/>
                      <p:cNvPicPr>
                        <a:picLocks noChangeAspect="1" noChangeArrowheads="1"/>
                      </p:cNvPicPr>
                      <p:nvPr/>
                    </p:nvPicPr>
                    <p:blipFill>
                      <a:blip r:embed="rId8"/>
                      <a:srcRect/>
                      <a:stretch>
                        <a:fillRect/>
                      </a:stretch>
                    </p:blipFill>
                    <p:spPr bwMode="auto">
                      <a:xfrm>
                        <a:off x="167204" y="1392238"/>
                        <a:ext cx="8900596" cy="893762"/>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46370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570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85703"/>
                                        </p:tgtEl>
                                        <p:attrNameLst>
                                          <p:attrName>style.visibility</p:attrName>
                                        </p:attrNameLst>
                                      </p:cBhvr>
                                      <p:to>
                                        <p:strVal val="visible"/>
                                      </p:to>
                                    </p:set>
                                    <p:animEffect transition="in" filter="wipe(left)">
                                      <p:cBhvr>
                                        <p:cTn id="23" dur="2000"/>
                                        <p:tgtEl>
                                          <p:spTgt spid="28570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checkerboard(across)">
                                      <p:cBhvr>
                                        <p:cTn id="41" dur="500"/>
                                        <p:tgtEl>
                                          <p:spTgt spid="3"/>
                                        </p:tgtEl>
                                      </p:cBhvr>
                                    </p:animEffect>
                                  </p:childTnLst>
                                </p:cTn>
                              </p:par>
                            </p:childTnLst>
                          </p:cTn>
                        </p:par>
                        <p:par>
                          <p:cTn id="42" fill="hold">
                            <p:stCondLst>
                              <p:cond delay="500"/>
                            </p:stCondLst>
                            <p:childTnLst>
                              <p:par>
                                <p:cTn id="43" presetID="6" presetClass="entr" presetSubtype="16"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circle(in)">
                                      <p:cBhvr>
                                        <p:cTn id="45"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11" grpId="0" animBg="1"/>
      <p:bldP spid="12" grpId="0" animBg="1"/>
      <p:bldP spid="10" grpId="0" animBg="1"/>
      <p:bldP spid="7" grpId="0" animBg="1"/>
      <p:bldP spid="3" grpId="0" animBg="1"/>
      <p:bldP spid="16" grpId="0" animBg="1"/>
      <p:bldP spid="17" grpId="0"/>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685800" y="1905000"/>
            <a:ext cx="5105400" cy="990600"/>
          </a:xfrm>
          <a:prstGeom prst="roundRect">
            <a:avLst/>
          </a:prstGeom>
          <a:solidFill>
            <a:srgbClr val="00800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Rounded Rectangle 7"/>
          <p:cNvSpPr/>
          <p:nvPr/>
        </p:nvSpPr>
        <p:spPr>
          <a:xfrm>
            <a:off x="685800" y="914400"/>
            <a:ext cx="5105400" cy="990600"/>
          </a:xfrm>
          <a:prstGeom prst="roundRect">
            <a:avLst/>
          </a:prstGeom>
          <a:solidFill>
            <a:schemeClr val="accent1">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Separation of variables</a:t>
            </a:r>
          </a:p>
        </p:txBody>
      </p:sp>
      <p:graphicFrame>
        <p:nvGraphicFramePr>
          <p:cNvPr id="288773" name="Object 7"/>
          <p:cNvGraphicFramePr>
            <a:graphicFrameLocks noChangeAspect="1"/>
          </p:cNvGraphicFramePr>
          <p:nvPr>
            <p:extLst>
              <p:ext uri="{D42A27DB-BD31-4B8C-83A1-F6EECF244321}">
                <p14:modId xmlns:p14="http://schemas.microsoft.com/office/powerpoint/2010/main" val="2521947157"/>
              </p:ext>
            </p:extLst>
          </p:nvPr>
        </p:nvGraphicFramePr>
        <p:xfrm>
          <a:off x="1046163" y="1131888"/>
          <a:ext cx="4551362" cy="1665287"/>
        </p:xfrm>
        <a:graphic>
          <a:graphicData uri="http://schemas.openxmlformats.org/presentationml/2006/ole">
            <mc:AlternateContent xmlns:mc="http://schemas.openxmlformats.org/markup-compatibility/2006">
              <mc:Choice xmlns:v="urn:schemas-microsoft-com:vml" Requires="v">
                <p:oleObj spid="_x0000_s94303" name="Equation" r:id="rId3" imgW="2616200" imgH="952500" progId="Equation.3">
                  <p:embed/>
                </p:oleObj>
              </mc:Choice>
              <mc:Fallback>
                <p:oleObj name="Equation" r:id="rId3" imgW="2616200" imgH="952500" progId="Equation.3">
                  <p:embed/>
                  <p:pic>
                    <p:nvPicPr>
                      <p:cNvPr id="0" name=""/>
                      <p:cNvPicPr>
                        <a:picLocks noChangeAspect="1" noChangeArrowheads="1"/>
                      </p:cNvPicPr>
                      <p:nvPr/>
                    </p:nvPicPr>
                    <p:blipFill>
                      <a:blip r:embed="rId4"/>
                      <a:srcRect/>
                      <a:stretch>
                        <a:fillRect/>
                      </a:stretch>
                    </p:blipFill>
                    <p:spPr bwMode="auto">
                      <a:xfrm>
                        <a:off x="1046163" y="1131888"/>
                        <a:ext cx="4551362" cy="1665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4" name="TextBox 13"/>
          <p:cNvSpPr txBox="1"/>
          <p:nvPr/>
        </p:nvSpPr>
        <p:spPr>
          <a:xfrm>
            <a:off x="6120140" y="1219200"/>
            <a:ext cx="2490460" cy="430887"/>
          </a:xfrm>
          <a:prstGeom prst="rect">
            <a:avLst/>
          </a:prstGeom>
          <a:noFill/>
        </p:spPr>
        <p:txBody>
          <a:bodyPr wrap="none" rtlCol="0">
            <a:spAutoFit/>
          </a:bodyPr>
          <a:lstStyle/>
          <a:p>
            <a:pPr algn="ctr"/>
            <a:r>
              <a:rPr lang="en-US" sz="2200" b="1" dirty="0">
                <a:solidFill>
                  <a:prstClr val="black"/>
                </a:solidFill>
                <a:latin typeface="Georgia" pitchFamily="18" charset="0"/>
              </a:rPr>
              <a:t>Radial equation</a:t>
            </a:r>
          </a:p>
        </p:txBody>
      </p:sp>
      <p:sp>
        <p:nvSpPr>
          <p:cNvPr id="15" name="TextBox 14"/>
          <p:cNvSpPr txBox="1"/>
          <p:nvPr/>
        </p:nvSpPr>
        <p:spPr>
          <a:xfrm>
            <a:off x="6106824" y="2209800"/>
            <a:ext cx="2732376" cy="430887"/>
          </a:xfrm>
          <a:prstGeom prst="rect">
            <a:avLst/>
          </a:prstGeom>
          <a:noFill/>
        </p:spPr>
        <p:txBody>
          <a:bodyPr wrap="none" rtlCol="0">
            <a:spAutoFit/>
          </a:bodyPr>
          <a:lstStyle/>
          <a:p>
            <a:pPr algn="ctr"/>
            <a:r>
              <a:rPr lang="en-US" sz="2200" b="1" dirty="0">
                <a:solidFill>
                  <a:prstClr val="black"/>
                </a:solidFill>
                <a:latin typeface="Georgia" pitchFamily="18" charset="0"/>
              </a:rPr>
              <a:t>Angular equation</a:t>
            </a:r>
          </a:p>
        </p:txBody>
      </p:sp>
    </p:spTree>
    <p:extLst>
      <p:ext uri="{BB962C8B-B14F-4D97-AF65-F5344CB8AC3E}">
        <p14:creationId xmlns:p14="http://schemas.microsoft.com/office/powerpoint/2010/main" val="33147364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6120140" y="1219200"/>
            <a:ext cx="2490460" cy="430887"/>
          </a:xfrm>
          <a:prstGeom prst="rect">
            <a:avLst/>
          </a:prstGeom>
          <a:noFill/>
        </p:spPr>
        <p:txBody>
          <a:bodyPr wrap="none" rtlCol="0">
            <a:spAutoFit/>
          </a:bodyPr>
          <a:lstStyle/>
          <a:p>
            <a:pPr algn="ctr"/>
            <a:r>
              <a:rPr lang="en-US" sz="2200" b="1" dirty="0">
                <a:solidFill>
                  <a:prstClr val="black"/>
                </a:solidFill>
                <a:latin typeface="Georgia" pitchFamily="18" charset="0"/>
              </a:rPr>
              <a:t>Radial equation</a:t>
            </a:r>
          </a:p>
        </p:txBody>
      </p:sp>
      <p:sp>
        <p:nvSpPr>
          <p:cNvPr id="15" name="Rounded Rectangle 14"/>
          <p:cNvSpPr/>
          <p:nvPr/>
        </p:nvSpPr>
        <p:spPr>
          <a:xfrm>
            <a:off x="381000" y="5683250"/>
            <a:ext cx="4114800" cy="990600"/>
          </a:xfrm>
          <a:prstGeom prst="roundRect">
            <a:avLst/>
          </a:prstGeom>
          <a:solidFill>
            <a:srgbClr val="FFFF0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16" name="Object 9"/>
          <p:cNvGraphicFramePr>
            <a:graphicFrameLocks noChangeAspect="1"/>
          </p:cNvGraphicFramePr>
          <p:nvPr>
            <p:extLst>
              <p:ext uri="{D42A27DB-BD31-4B8C-83A1-F6EECF244321}">
                <p14:modId xmlns:p14="http://schemas.microsoft.com/office/powerpoint/2010/main" val="1334083116"/>
              </p:ext>
            </p:extLst>
          </p:nvPr>
        </p:nvGraphicFramePr>
        <p:xfrm>
          <a:off x="517525" y="5791200"/>
          <a:ext cx="3711575" cy="842963"/>
        </p:xfrm>
        <a:graphic>
          <a:graphicData uri="http://schemas.openxmlformats.org/presentationml/2006/ole">
            <mc:AlternateContent xmlns:mc="http://schemas.openxmlformats.org/markup-compatibility/2006">
              <mc:Choice xmlns:v="urn:schemas-microsoft-com:vml" Requires="v">
                <p:oleObj spid="_x0000_s95687" name="Equation" r:id="rId3" imgW="2133600" imgH="482600" progId="Equation.3">
                  <p:embed/>
                </p:oleObj>
              </mc:Choice>
              <mc:Fallback>
                <p:oleObj name="Equation" r:id="rId3" imgW="2133600" imgH="482600" progId="Equation.3">
                  <p:embed/>
                  <p:pic>
                    <p:nvPicPr>
                      <p:cNvPr id="0" name=""/>
                      <p:cNvPicPr>
                        <a:picLocks noChangeAspect="1" noChangeArrowheads="1"/>
                      </p:cNvPicPr>
                      <p:nvPr/>
                    </p:nvPicPr>
                    <p:blipFill>
                      <a:blip r:embed="rId4"/>
                      <a:srcRect/>
                      <a:stretch>
                        <a:fillRect/>
                      </a:stretch>
                    </p:blipFill>
                    <p:spPr bwMode="auto">
                      <a:xfrm>
                        <a:off x="517525" y="5791200"/>
                        <a:ext cx="3711575" cy="842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2" name="Rounded Rectangle 11"/>
          <p:cNvSpPr/>
          <p:nvPr/>
        </p:nvSpPr>
        <p:spPr>
          <a:xfrm>
            <a:off x="609600" y="4648200"/>
            <a:ext cx="3581400" cy="762000"/>
          </a:xfrm>
          <a:prstGeom prst="round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Rounded Rectangle 12"/>
          <p:cNvSpPr/>
          <p:nvPr/>
        </p:nvSpPr>
        <p:spPr>
          <a:xfrm>
            <a:off x="4419600" y="4648200"/>
            <a:ext cx="1143000" cy="762000"/>
          </a:xfrm>
          <a:prstGeom prst="round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Rounded Rectangle 8"/>
          <p:cNvSpPr/>
          <p:nvPr/>
        </p:nvSpPr>
        <p:spPr>
          <a:xfrm>
            <a:off x="685800" y="1905000"/>
            <a:ext cx="5105400" cy="990600"/>
          </a:xfrm>
          <a:prstGeom prst="roundRect">
            <a:avLst/>
          </a:prstGeom>
          <a:solidFill>
            <a:srgbClr val="00800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ounded Rectangle 9"/>
          <p:cNvSpPr/>
          <p:nvPr/>
        </p:nvSpPr>
        <p:spPr>
          <a:xfrm>
            <a:off x="609600" y="3581400"/>
            <a:ext cx="5105400" cy="457200"/>
          </a:xfrm>
          <a:prstGeom prst="roundRect">
            <a:avLst/>
          </a:prstGeom>
          <a:solidFill>
            <a:srgbClr val="3366FF">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Rounded Rectangle 7"/>
          <p:cNvSpPr/>
          <p:nvPr/>
        </p:nvSpPr>
        <p:spPr>
          <a:xfrm>
            <a:off x="685800" y="914400"/>
            <a:ext cx="5105400" cy="990600"/>
          </a:xfrm>
          <a:prstGeom prst="roundRect">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Separation of variables</a:t>
            </a:r>
          </a:p>
        </p:txBody>
      </p:sp>
      <p:graphicFrame>
        <p:nvGraphicFramePr>
          <p:cNvPr id="288776" name="Object 7"/>
          <p:cNvGraphicFramePr>
            <a:graphicFrameLocks noChangeAspect="1"/>
          </p:cNvGraphicFramePr>
          <p:nvPr>
            <p:extLst>
              <p:ext uri="{D42A27DB-BD31-4B8C-83A1-F6EECF244321}">
                <p14:modId xmlns:p14="http://schemas.microsoft.com/office/powerpoint/2010/main" val="4265615039"/>
              </p:ext>
            </p:extLst>
          </p:nvPr>
        </p:nvGraphicFramePr>
        <p:xfrm>
          <a:off x="844549" y="3581400"/>
          <a:ext cx="4870451" cy="457200"/>
        </p:xfrm>
        <a:graphic>
          <a:graphicData uri="http://schemas.openxmlformats.org/presentationml/2006/ole">
            <mc:AlternateContent xmlns:mc="http://schemas.openxmlformats.org/markup-compatibility/2006">
              <mc:Choice xmlns:v="urn:schemas-microsoft-com:vml" Requires="v">
                <p:oleObj spid="_x0000_s95688" name="Equation" r:id="rId5" imgW="2451100" imgH="228600" progId="">
                  <p:embed/>
                </p:oleObj>
              </mc:Choice>
              <mc:Fallback>
                <p:oleObj name="Equation" r:id="rId5" imgW="2451100" imgH="2286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549" y="3581400"/>
                        <a:ext cx="4870451"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88777" name="Object 9"/>
          <p:cNvGraphicFramePr>
            <a:graphicFrameLocks noChangeAspect="1"/>
          </p:cNvGraphicFramePr>
          <p:nvPr>
            <p:extLst>
              <p:ext uri="{D42A27DB-BD31-4B8C-83A1-F6EECF244321}">
                <p14:modId xmlns:p14="http://schemas.microsoft.com/office/powerpoint/2010/main" val="654148915"/>
              </p:ext>
            </p:extLst>
          </p:nvPr>
        </p:nvGraphicFramePr>
        <p:xfrm>
          <a:off x="838200" y="4572000"/>
          <a:ext cx="4529138" cy="776288"/>
        </p:xfrm>
        <a:graphic>
          <a:graphicData uri="http://schemas.openxmlformats.org/presentationml/2006/ole">
            <mc:AlternateContent xmlns:mc="http://schemas.openxmlformats.org/markup-compatibility/2006">
              <mc:Choice xmlns:v="urn:schemas-microsoft-com:vml" Requires="v">
                <p:oleObj spid="_x0000_s95689" name="Equation" r:id="rId7" imgW="2603500" imgH="444500" progId="Equation.3">
                  <p:embed/>
                </p:oleObj>
              </mc:Choice>
              <mc:Fallback>
                <p:oleObj name="Equation" r:id="rId7" imgW="2603500" imgH="4445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200" y="4572000"/>
                        <a:ext cx="4529138" cy="776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88773" name="Object 7"/>
          <p:cNvGraphicFramePr>
            <a:graphicFrameLocks noChangeAspect="1"/>
          </p:cNvGraphicFramePr>
          <p:nvPr>
            <p:extLst>
              <p:ext uri="{D42A27DB-BD31-4B8C-83A1-F6EECF244321}">
                <p14:modId xmlns:p14="http://schemas.microsoft.com/office/powerpoint/2010/main" val="3161584651"/>
              </p:ext>
            </p:extLst>
          </p:nvPr>
        </p:nvGraphicFramePr>
        <p:xfrm>
          <a:off x="1046163" y="1131888"/>
          <a:ext cx="4551362" cy="1665287"/>
        </p:xfrm>
        <a:graphic>
          <a:graphicData uri="http://schemas.openxmlformats.org/presentationml/2006/ole">
            <mc:AlternateContent xmlns:mc="http://schemas.openxmlformats.org/markup-compatibility/2006">
              <mc:Choice xmlns:v="urn:schemas-microsoft-com:vml" Requires="v">
                <p:oleObj spid="_x0000_s95690" name="Equation" r:id="rId9" imgW="2616200" imgH="952500" progId="Equation.3">
                  <p:embed/>
                </p:oleObj>
              </mc:Choice>
              <mc:Fallback>
                <p:oleObj name="Equation" r:id="rId9" imgW="2616200" imgH="952500" progId="Equation.3">
                  <p:embed/>
                  <p:pic>
                    <p:nvPicPr>
                      <p:cNvPr id="0" name=""/>
                      <p:cNvPicPr>
                        <a:picLocks noChangeAspect="1" noChangeArrowheads="1"/>
                      </p:cNvPicPr>
                      <p:nvPr/>
                    </p:nvPicPr>
                    <p:blipFill>
                      <a:blip r:embed="rId10"/>
                      <a:srcRect/>
                      <a:stretch>
                        <a:fillRect/>
                      </a:stretch>
                    </p:blipFill>
                    <p:spPr bwMode="auto">
                      <a:xfrm>
                        <a:off x="1046163" y="1131888"/>
                        <a:ext cx="4551362" cy="1665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1" name="Rounded Rectangle 10"/>
          <p:cNvSpPr/>
          <p:nvPr/>
        </p:nvSpPr>
        <p:spPr>
          <a:xfrm>
            <a:off x="623112" y="829550"/>
            <a:ext cx="5279952" cy="1066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Rounded Rectangle 13"/>
          <p:cNvSpPr/>
          <p:nvPr/>
        </p:nvSpPr>
        <p:spPr>
          <a:xfrm>
            <a:off x="5105400" y="5674470"/>
            <a:ext cx="3429000" cy="990600"/>
          </a:xfrm>
          <a:prstGeom prst="roundRect">
            <a:avLst/>
          </a:prstGeom>
          <a:solidFill>
            <a:srgbClr val="FF000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17" name="Object 9"/>
          <p:cNvGraphicFramePr>
            <a:graphicFrameLocks noChangeAspect="1"/>
          </p:cNvGraphicFramePr>
          <p:nvPr>
            <p:extLst>
              <p:ext uri="{D42A27DB-BD31-4B8C-83A1-F6EECF244321}">
                <p14:modId xmlns:p14="http://schemas.microsoft.com/office/powerpoint/2010/main" val="2242891509"/>
              </p:ext>
            </p:extLst>
          </p:nvPr>
        </p:nvGraphicFramePr>
        <p:xfrm>
          <a:off x="5235575" y="5793533"/>
          <a:ext cx="1501775" cy="798512"/>
        </p:xfrm>
        <a:graphic>
          <a:graphicData uri="http://schemas.openxmlformats.org/presentationml/2006/ole">
            <mc:AlternateContent xmlns:mc="http://schemas.openxmlformats.org/markup-compatibility/2006">
              <mc:Choice xmlns:v="urn:schemas-microsoft-com:vml" Requires="v">
                <p:oleObj spid="_x0000_s95691" name="Equation" r:id="rId11" imgW="863600" imgH="457200" progId="Equation.3">
                  <p:embed/>
                </p:oleObj>
              </mc:Choice>
              <mc:Fallback>
                <p:oleObj name="Equation" r:id="rId11" imgW="863600" imgH="457200" progId="Equation.3">
                  <p:embed/>
                  <p:pic>
                    <p:nvPicPr>
                      <p:cNvPr id="0" name=""/>
                      <p:cNvPicPr>
                        <a:picLocks noChangeAspect="1" noChangeArrowheads="1"/>
                      </p:cNvPicPr>
                      <p:nvPr/>
                    </p:nvPicPr>
                    <p:blipFill>
                      <a:blip r:embed="rId12"/>
                      <a:srcRect/>
                      <a:stretch>
                        <a:fillRect/>
                      </a:stretch>
                    </p:blipFill>
                    <p:spPr bwMode="auto">
                      <a:xfrm>
                        <a:off x="5235575" y="5793533"/>
                        <a:ext cx="1501775" cy="7985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3" name="TextBox 22"/>
          <p:cNvSpPr txBox="1"/>
          <p:nvPr/>
        </p:nvSpPr>
        <p:spPr>
          <a:xfrm>
            <a:off x="6106824" y="2209800"/>
            <a:ext cx="2732376" cy="430887"/>
          </a:xfrm>
          <a:prstGeom prst="rect">
            <a:avLst/>
          </a:prstGeom>
          <a:noFill/>
        </p:spPr>
        <p:txBody>
          <a:bodyPr wrap="none" rtlCol="0">
            <a:spAutoFit/>
          </a:bodyPr>
          <a:lstStyle/>
          <a:p>
            <a:pPr algn="ctr"/>
            <a:r>
              <a:rPr lang="en-US" sz="2200" b="1" dirty="0">
                <a:solidFill>
                  <a:prstClr val="black"/>
                </a:solidFill>
                <a:latin typeface="Georgia" pitchFamily="18" charset="0"/>
              </a:rPr>
              <a:t>Angular equation</a:t>
            </a:r>
          </a:p>
        </p:txBody>
      </p:sp>
    </p:spTree>
    <p:extLst>
      <p:ext uri="{BB962C8B-B14F-4D97-AF65-F5344CB8AC3E}">
        <p14:creationId xmlns:p14="http://schemas.microsoft.com/office/powerpoint/2010/main" val="221307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xit" presetSubtype="10" fill="hold" grpId="0" nodeType="withEffect">
                                  <p:stCondLst>
                                    <p:cond delay="0"/>
                                  </p:stCondLst>
                                  <p:childTnLst>
                                    <p:animEffect transition="out" filter="checkerboard(across)">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5"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heckerboard(across)">
                                      <p:cBhvr>
                                        <p:cTn id="10" dur="500"/>
                                        <p:tgtEl>
                                          <p:spTgt spid="11"/>
                                        </p:tgtEl>
                                      </p:cBhvr>
                                    </p:animEffect>
                                  </p:childTnLst>
                                </p:cTn>
                              </p:par>
                            </p:childTnLst>
                          </p:cTn>
                        </p:par>
                        <p:par>
                          <p:cTn id="11" fill="hold">
                            <p:stCondLst>
                              <p:cond delay="500"/>
                            </p:stCondLst>
                            <p:childTnLst>
                              <p:par>
                                <p:cTn id="12" presetID="5" presetClass="exit" presetSubtype="10" fill="hold" grpId="0" nodeType="afterEffect">
                                  <p:stCondLst>
                                    <p:cond delay="0"/>
                                  </p:stCondLst>
                                  <p:childTnLst>
                                    <p:animEffect transition="out" filter="checkerboard(across)">
                                      <p:cBhvr>
                                        <p:cTn id="13" dur="500"/>
                                        <p:tgtEl>
                                          <p:spTgt spid="18"/>
                                        </p:tgtEl>
                                      </p:cBhvr>
                                    </p:animEffect>
                                    <p:set>
                                      <p:cBhvr>
                                        <p:cTn id="14" dur="1" fill="hold">
                                          <p:stCondLst>
                                            <p:cond delay="499"/>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87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88777"/>
                                        </p:tgtEl>
                                        <p:attrNameLst>
                                          <p:attrName>style.visibility</p:attrName>
                                        </p:attrNameLst>
                                      </p:cBhvr>
                                      <p:to>
                                        <p:strVal val="visible"/>
                                      </p:to>
                                    </p:set>
                                    <p:animEffect transition="in" filter="wipe(left)">
                                      <p:cBhvr>
                                        <p:cTn id="25" dur="1000"/>
                                        <p:tgtEl>
                                          <p:spTgt spid="28877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par>
                                <p:cTn id="39" presetID="22" presetClass="entr" presetSubtype="8"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par>
                                <p:cTn id="47" presetID="22" presetClass="entr" presetSubtype="8"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5" grpId="0" animBg="1"/>
      <p:bldP spid="12" grpId="0" animBg="1"/>
      <p:bldP spid="13" grpId="0" animBg="1"/>
      <p:bldP spid="10" grpId="0" animBg="1"/>
      <p:bldP spid="8" grpId="0" animBg="1"/>
      <p:bldP spid="11" grpId="0" animBg="1"/>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685800" y="1143000"/>
            <a:ext cx="5105400" cy="990600"/>
          </a:xfrm>
          <a:prstGeom prst="roundRect">
            <a:avLst/>
          </a:prstGeom>
          <a:solidFill>
            <a:schemeClr val="accent1">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ounded Rectangle 9"/>
          <p:cNvSpPr/>
          <p:nvPr/>
        </p:nvSpPr>
        <p:spPr>
          <a:xfrm>
            <a:off x="685800" y="2209800"/>
            <a:ext cx="5105400" cy="990600"/>
          </a:xfrm>
          <a:prstGeom prst="roundRect">
            <a:avLst/>
          </a:prstGeom>
          <a:solidFill>
            <a:srgbClr val="FFFF0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Rounded Rectangle 12"/>
          <p:cNvSpPr/>
          <p:nvPr/>
        </p:nvSpPr>
        <p:spPr>
          <a:xfrm>
            <a:off x="685800" y="3276600"/>
            <a:ext cx="5105400" cy="990600"/>
          </a:xfrm>
          <a:prstGeom prst="roundRect">
            <a:avLst/>
          </a:prstGeom>
          <a:solidFill>
            <a:srgbClr val="FF000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265220" name="Object 7"/>
          <p:cNvGraphicFramePr>
            <a:graphicFrameLocks noChangeAspect="1"/>
          </p:cNvGraphicFramePr>
          <p:nvPr>
            <p:extLst>
              <p:ext uri="{D42A27DB-BD31-4B8C-83A1-F6EECF244321}">
                <p14:modId xmlns:p14="http://schemas.microsoft.com/office/powerpoint/2010/main" val="4074387753"/>
              </p:ext>
            </p:extLst>
          </p:nvPr>
        </p:nvGraphicFramePr>
        <p:xfrm>
          <a:off x="1111250" y="1262063"/>
          <a:ext cx="4287838" cy="842962"/>
        </p:xfrm>
        <a:graphic>
          <a:graphicData uri="http://schemas.openxmlformats.org/presentationml/2006/ole">
            <mc:AlternateContent xmlns:mc="http://schemas.openxmlformats.org/markup-compatibility/2006">
              <mc:Choice xmlns:v="urn:schemas-microsoft-com:vml" Requires="v">
                <p:oleObj spid="_x0000_s96531" name="Equation" r:id="rId3" imgW="2463800" imgH="482600" progId="Equation.3">
                  <p:embed/>
                </p:oleObj>
              </mc:Choice>
              <mc:Fallback>
                <p:oleObj name="Equation" r:id="rId3" imgW="2463800" imgH="482600" progId="Equation.3">
                  <p:embed/>
                  <p:pic>
                    <p:nvPicPr>
                      <p:cNvPr id="0" name=""/>
                      <p:cNvPicPr>
                        <a:picLocks noChangeAspect="1" noChangeArrowheads="1"/>
                      </p:cNvPicPr>
                      <p:nvPr/>
                    </p:nvPicPr>
                    <p:blipFill>
                      <a:blip r:embed="rId4"/>
                      <a:srcRect/>
                      <a:stretch>
                        <a:fillRect/>
                      </a:stretch>
                    </p:blipFill>
                    <p:spPr bwMode="auto">
                      <a:xfrm>
                        <a:off x="1111250" y="1262063"/>
                        <a:ext cx="4287838" cy="842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65221" name="Object 9"/>
          <p:cNvGraphicFramePr>
            <a:graphicFrameLocks noChangeAspect="1"/>
          </p:cNvGraphicFramePr>
          <p:nvPr>
            <p:extLst>
              <p:ext uri="{D42A27DB-BD31-4B8C-83A1-F6EECF244321}">
                <p14:modId xmlns:p14="http://schemas.microsoft.com/office/powerpoint/2010/main" val="2647325066"/>
              </p:ext>
            </p:extLst>
          </p:nvPr>
        </p:nvGraphicFramePr>
        <p:xfrm>
          <a:off x="1014413" y="2325688"/>
          <a:ext cx="3711575" cy="842962"/>
        </p:xfrm>
        <a:graphic>
          <a:graphicData uri="http://schemas.openxmlformats.org/presentationml/2006/ole">
            <mc:AlternateContent xmlns:mc="http://schemas.openxmlformats.org/markup-compatibility/2006">
              <mc:Choice xmlns:v="urn:schemas-microsoft-com:vml" Requires="v">
                <p:oleObj spid="_x0000_s96532" name="Equation" r:id="rId5" imgW="2133600" imgH="482600" progId="Equation.3">
                  <p:embed/>
                </p:oleObj>
              </mc:Choice>
              <mc:Fallback>
                <p:oleObj name="Equation" r:id="rId5" imgW="2133600" imgH="482600" progId="Equation.3">
                  <p:embed/>
                  <p:pic>
                    <p:nvPicPr>
                      <p:cNvPr id="0" name=""/>
                      <p:cNvPicPr>
                        <a:picLocks noChangeAspect="1" noChangeArrowheads="1"/>
                      </p:cNvPicPr>
                      <p:nvPr/>
                    </p:nvPicPr>
                    <p:blipFill>
                      <a:blip r:embed="rId6"/>
                      <a:srcRect/>
                      <a:stretch>
                        <a:fillRect/>
                      </a:stretch>
                    </p:blipFill>
                    <p:spPr bwMode="auto">
                      <a:xfrm>
                        <a:off x="1014413" y="2325688"/>
                        <a:ext cx="3711575" cy="842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Rectangle 6"/>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Separation of variables</a:t>
            </a:r>
          </a:p>
        </p:txBody>
      </p:sp>
      <p:sp>
        <p:nvSpPr>
          <p:cNvPr id="8" name="Rectangle 7"/>
          <p:cNvSpPr/>
          <p:nvPr/>
        </p:nvSpPr>
        <p:spPr>
          <a:xfrm>
            <a:off x="457200" y="4800600"/>
            <a:ext cx="6096000" cy="461665"/>
          </a:xfrm>
          <a:prstGeom prst="rect">
            <a:avLst/>
          </a:prstGeom>
          <a:solidFill>
            <a:srgbClr val="00B0F0">
              <a:alpha val="40000"/>
            </a:srgbClr>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400" dirty="0">
                <a:solidFill>
                  <a:prstClr val="black"/>
                </a:solidFill>
                <a:latin typeface="Georgia" pitchFamily="18" charset="0"/>
              </a:rPr>
              <a:t>The three variables </a:t>
            </a:r>
            <a:r>
              <a:rPr lang="en-US" sz="2400" i="1" dirty="0">
                <a:solidFill>
                  <a:prstClr val="black"/>
                </a:solidFill>
                <a:latin typeface="Georgia" pitchFamily="18" charset="0"/>
              </a:rPr>
              <a:t>r</a:t>
            </a:r>
            <a:r>
              <a:rPr lang="en-US" sz="2400" dirty="0">
                <a:solidFill>
                  <a:prstClr val="black"/>
                </a:solidFill>
                <a:latin typeface="Georgia" pitchFamily="18" charset="0"/>
              </a:rPr>
              <a:t>, </a:t>
            </a:r>
            <a:r>
              <a:rPr lang="en-US" sz="2400" i="1" dirty="0">
                <a:solidFill>
                  <a:prstClr val="black"/>
                </a:solidFill>
                <a:latin typeface="Georgia" pitchFamily="18" charset="0"/>
                <a:sym typeface="Symbol"/>
              </a:rPr>
              <a:t> </a:t>
            </a:r>
            <a:r>
              <a:rPr lang="en-US" sz="2400" dirty="0">
                <a:solidFill>
                  <a:prstClr val="black"/>
                </a:solidFill>
                <a:latin typeface="Georgia" pitchFamily="18" charset="0"/>
                <a:sym typeface="Symbol"/>
              </a:rPr>
              <a:t> and </a:t>
            </a:r>
            <a:r>
              <a:rPr lang="en-US" sz="2400" i="1" dirty="0">
                <a:solidFill>
                  <a:prstClr val="black"/>
                </a:solidFill>
                <a:latin typeface="Georgia" pitchFamily="18" charset="0"/>
                <a:sym typeface="Symbol"/>
              </a:rPr>
              <a:t> </a:t>
            </a:r>
            <a:r>
              <a:rPr lang="en-US" sz="2400" dirty="0">
                <a:solidFill>
                  <a:prstClr val="black"/>
                </a:solidFill>
                <a:latin typeface="Georgia" pitchFamily="18" charset="0"/>
                <a:sym typeface="Symbol"/>
              </a:rPr>
              <a:t>are separated</a:t>
            </a:r>
            <a:endParaRPr lang="en-US" sz="2400" baseline="30000" dirty="0">
              <a:solidFill>
                <a:prstClr val="black"/>
              </a:solidFill>
              <a:latin typeface="Georgia" pitchFamily="18" charset="0"/>
            </a:endParaRPr>
          </a:p>
        </p:txBody>
      </p:sp>
      <p:graphicFrame>
        <p:nvGraphicFramePr>
          <p:cNvPr id="12" name="Object 9"/>
          <p:cNvGraphicFramePr>
            <a:graphicFrameLocks noChangeAspect="1"/>
          </p:cNvGraphicFramePr>
          <p:nvPr>
            <p:extLst>
              <p:ext uri="{D42A27DB-BD31-4B8C-83A1-F6EECF244321}">
                <p14:modId xmlns:p14="http://schemas.microsoft.com/office/powerpoint/2010/main" val="273194326"/>
              </p:ext>
            </p:extLst>
          </p:nvPr>
        </p:nvGraphicFramePr>
        <p:xfrm>
          <a:off x="882650" y="3403600"/>
          <a:ext cx="1501775" cy="798513"/>
        </p:xfrm>
        <a:graphic>
          <a:graphicData uri="http://schemas.openxmlformats.org/presentationml/2006/ole">
            <mc:AlternateContent xmlns:mc="http://schemas.openxmlformats.org/markup-compatibility/2006">
              <mc:Choice xmlns:v="urn:schemas-microsoft-com:vml" Requires="v">
                <p:oleObj spid="_x0000_s96533" name="Equation" r:id="rId7" imgW="863600" imgH="457200" progId="Equation.3">
                  <p:embed/>
                </p:oleObj>
              </mc:Choice>
              <mc:Fallback>
                <p:oleObj name="Equation" r:id="rId7" imgW="863600" imgH="457200" progId="Equation.3">
                  <p:embed/>
                  <p:pic>
                    <p:nvPicPr>
                      <p:cNvPr id="0" name=""/>
                      <p:cNvPicPr>
                        <a:picLocks noChangeAspect="1" noChangeArrowheads="1"/>
                      </p:cNvPicPr>
                      <p:nvPr/>
                    </p:nvPicPr>
                    <p:blipFill>
                      <a:blip r:embed="rId8"/>
                      <a:srcRect/>
                      <a:stretch>
                        <a:fillRect/>
                      </a:stretch>
                    </p:blipFill>
                    <p:spPr bwMode="auto">
                      <a:xfrm>
                        <a:off x="882650" y="3403600"/>
                        <a:ext cx="1501775" cy="7985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811418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14400" y="277910"/>
            <a:ext cx="8229600" cy="830997"/>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Recapitulation: Particle in 1-D Square-Well Potential</a:t>
            </a:r>
          </a:p>
        </p:txBody>
      </p:sp>
      <p:sp>
        <p:nvSpPr>
          <p:cNvPr id="28" name="Rectangle 27"/>
          <p:cNvSpPr/>
          <p:nvPr/>
        </p:nvSpPr>
        <p:spPr>
          <a:xfrm>
            <a:off x="3581400" y="2895600"/>
            <a:ext cx="5181600" cy="3416320"/>
          </a:xfrm>
          <a:prstGeom prst="rect">
            <a:avLst/>
          </a:prstGeom>
          <a:solidFill>
            <a:srgbClr val="00B0F0">
              <a:alpha val="25000"/>
            </a:srgbClr>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endParaRPr lang="en-US" sz="2400" dirty="0">
              <a:solidFill>
                <a:prstClr val="black"/>
              </a:solidFill>
              <a:latin typeface="Georgia" pitchFamily="18" charset="0"/>
            </a:endParaRPr>
          </a:p>
          <a:p>
            <a:endParaRPr lang="en-US" sz="2400" dirty="0">
              <a:solidFill>
                <a:prstClr val="black"/>
              </a:solidFill>
              <a:latin typeface="Georgia" pitchFamily="18" charset="0"/>
            </a:endParaRPr>
          </a:p>
          <a:p>
            <a:endParaRPr lang="en-US" sz="2400" dirty="0">
              <a:solidFill>
                <a:prstClr val="black"/>
              </a:solidFill>
              <a:latin typeface="Georgia" pitchFamily="18" charset="0"/>
            </a:endParaRPr>
          </a:p>
          <a:p>
            <a:endParaRPr lang="en-US" sz="2400" dirty="0">
              <a:solidFill>
                <a:prstClr val="black"/>
              </a:solidFill>
              <a:latin typeface="Georgia" pitchFamily="18" charset="0"/>
            </a:endParaRPr>
          </a:p>
          <a:p>
            <a:endParaRPr lang="en-US" sz="2400" dirty="0">
              <a:solidFill>
                <a:prstClr val="black"/>
              </a:solidFill>
              <a:latin typeface="Georgia" pitchFamily="18" charset="0"/>
            </a:endParaRPr>
          </a:p>
          <a:p>
            <a:endParaRPr lang="en-US" sz="2400" dirty="0">
              <a:solidFill>
                <a:prstClr val="black"/>
              </a:solidFill>
              <a:latin typeface="Georgia" pitchFamily="18" charset="0"/>
            </a:endParaRPr>
          </a:p>
          <a:p>
            <a:r>
              <a:rPr lang="en-US" sz="2400" dirty="0">
                <a:solidFill>
                  <a:prstClr val="black"/>
                </a:solidFill>
                <a:latin typeface="Georgia" pitchFamily="18" charset="0"/>
              </a:rPr>
              <a:t>Agrees well with the experimental value of 258 nm</a:t>
            </a:r>
          </a:p>
          <a:p>
            <a:r>
              <a:rPr lang="en-US" sz="2400" dirty="0">
                <a:solidFill>
                  <a:prstClr val="black"/>
                </a:solidFill>
                <a:latin typeface="Georgia" pitchFamily="18" charset="0"/>
              </a:rPr>
              <a:t>Particle in a box is a good model</a:t>
            </a:r>
          </a:p>
        </p:txBody>
      </p:sp>
      <p:sp>
        <p:nvSpPr>
          <p:cNvPr id="30" name="Rectangle 29"/>
          <p:cNvSpPr/>
          <p:nvPr/>
        </p:nvSpPr>
        <p:spPr>
          <a:xfrm>
            <a:off x="914400" y="1143000"/>
            <a:ext cx="7924800" cy="1200329"/>
          </a:xfrm>
          <a:prstGeom prst="rect">
            <a:avLst/>
          </a:prstGeom>
          <a:solidFill>
            <a:srgbClr val="9BBB59">
              <a:alpha val="25000"/>
            </a:srgbClr>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err="1">
                <a:solidFill>
                  <a:prstClr val="black"/>
                </a:solidFill>
                <a:latin typeface="Georgia" pitchFamily="18" charset="0"/>
              </a:rPr>
              <a:t>Hexatriene</a:t>
            </a:r>
            <a:r>
              <a:rPr lang="en-US" sz="2400" dirty="0">
                <a:solidFill>
                  <a:prstClr val="black"/>
                </a:solidFill>
                <a:latin typeface="Georgia" pitchFamily="18" charset="0"/>
              </a:rPr>
              <a:t> is a linear molecule of length 7.3 Å</a:t>
            </a:r>
          </a:p>
          <a:p>
            <a:r>
              <a:rPr lang="en-US" sz="2400" dirty="0">
                <a:solidFill>
                  <a:prstClr val="black"/>
                </a:solidFill>
                <a:latin typeface="Georgia" pitchFamily="18" charset="0"/>
              </a:rPr>
              <a:t>It absorbs at 258 nm</a:t>
            </a:r>
          </a:p>
          <a:p>
            <a:r>
              <a:rPr lang="en-US" sz="2400" dirty="0">
                <a:solidFill>
                  <a:prstClr val="black"/>
                </a:solidFill>
                <a:latin typeface="Georgia" pitchFamily="18" charset="0"/>
              </a:rPr>
              <a:t>Use particle in a box model to explain the results. </a:t>
            </a:r>
          </a:p>
        </p:txBody>
      </p:sp>
      <p:pic>
        <p:nvPicPr>
          <p:cNvPr id="31" name="Picture 8"/>
          <p:cNvPicPr>
            <a:picLocks noChangeAspect="1" noChangeArrowheads="1"/>
          </p:cNvPicPr>
          <p:nvPr/>
        </p:nvPicPr>
        <p:blipFill>
          <a:blip r:embed="rId3" cstate="print"/>
          <a:srcRect t="66187"/>
          <a:stretch>
            <a:fillRect/>
          </a:stretch>
        </p:blipFill>
        <p:spPr bwMode="auto">
          <a:xfrm>
            <a:off x="762000" y="2590800"/>
            <a:ext cx="1914525" cy="3714750"/>
          </a:xfrm>
          <a:prstGeom prst="rect">
            <a:avLst/>
          </a:prstGeom>
          <a:noFill/>
          <a:ln w="9525">
            <a:noFill/>
            <a:miter lim="800000"/>
            <a:headEnd/>
            <a:tailEnd/>
          </a:ln>
          <a:effectLst/>
        </p:spPr>
      </p:pic>
      <p:sp>
        <p:nvSpPr>
          <p:cNvPr id="32" name="Rectangle 31"/>
          <p:cNvSpPr/>
          <p:nvPr/>
        </p:nvSpPr>
        <p:spPr>
          <a:xfrm>
            <a:off x="1295400" y="5476460"/>
            <a:ext cx="458780" cy="461665"/>
          </a:xfrm>
          <a:prstGeom prst="rect">
            <a:avLst/>
          </a:prstGeom>
        </p:spPr>
        <p:txBody>
          <a:bodyPr wrap="none">
            <a:spAutoFit/>
          </a:bodyPr>
          <a:lstStyle/>
          <a:p>
            <a:r>
              <a:rPr lang="en-US" sz="2400" dirty="0">
                <a:solidFill>
                  <a:prstClr val="black"/>
                </a:solidFill>
                <a:latin typeface="Georgia" pitchFamily="18" charset="0"/>
                <a:sym typeface="Wingdings 3"/>
              </a:rPr>
              <a:t></a:t>
            </a:r>
            <a:endParaRPr lang="en-US" dirty="0"/>
          </a:p>
        </p:txBody>
      </p:sp>
      <p:sp>
        <p:nvSpPr>
          <p:cNvPr id="33" name="Rectangle 32"/>
          <p:cNvSpPr/>
          <p:nvPr/>
        </p:nvSpPr>
        <p:spPr>
          <a:xfrm>
            <a:off x="1295400" y="5105400"/>
            <a:ext cx="458780" cy="461665"/>
          </a:xfrm>
          <a:prstGeom prst="rect">
            <a:avLst/>
          </a:prstGeom>
        </p:spPr>
        <p:txBody>
          <a:bodyPr wrap="none">
            <a:spAutoFit/>
          </a:bodyPr>
          <a:lstStyle/>
          <a:p>
            <a:r>
              <a:rPr lang="en-US" sz="2400" dirty="0">
                <a:solidFill>
                  <a:prstClr val="black"/>
                </a:solidFill>
                <a:latin typeface="Georgia" pitchFamily="18" charset="0"/>
                <a:sym typeface="Wingdings 3"/>
              </a:rPr>
              <a:t></a:t>
            </a:r>
            <a:endParaRPr lang="en-US" dirty="0"/>
          </a:p>
        </p:txBody>
      </p:sp>
      <p:sp>
        <p:nvSpPr>
          <p:cNvPr id="34" name="Rectangle 33"/>
          <p:cNvSpPr/>
          <p:nvPr/>
        </p:nvSpPr>
        <p:spPr>
          <a:xfrm>
            <a:off x="1295400" y="4687956"/>
            <a:ext cx="458780" cy="461665"/>
          </a:xfrm>
          <a:prstGeom prst="rect">
            <a:avLst/>
          </a:prstGeom>
        </p:spPr>
        <p:txBody>
          <a:bodyPr wrap="none">
            <a:spAutoFit/>
          </a:bodyPr>
          <a:lstStyle/>
          <a:p>
            <a:r>
              <a:rPr lang="en-US" sz="2400" dirty="0">
                <a:solidFill>
                  <a:prstClr val="black"/>
                </a:solidFill>
                <a:latin typeface="Georgia" pitchFamily="18" charset="0"/>
                <a:sym typeface="Wingdings 3"/>
              </a:rPr>
              <a:t></a:t>
            </a:r>
            <a:endParaRPr lang="en-US" dirty="0"/>
          </a:p>
        </p:txBody>
      </p:sp>
      <p:sp>
        <p:nvSpPr>
          <p:cNvPr id="35" name="Rectangle 34"/>
          <p:cNvSpPr/>
          <p:nvPr/>
        </p:nvSpPr>
        <p:spPr>
          <a:xfrm>
            <a:off x="583096" y="5960743"/>
            <a:ext cx="2590800" cy="830997"/>
          </a:xfrm>
          <a:prstGeom prst="rect">
            <a:avLst/>
          </a:prstGeom>
          <a:solidFill>
            <a:srgbClr val="9BBB59">
              <a:alpha val="25000"/>
            </a:srgbClr>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Wingdings 3"/>
              </a:rPr>
              <a:t>Six </a:t>
            </a:r>
            <a:r>
              <a:rPr lang="en-US" sz="2400" dirty="0">
                <a:solidFill>
                  <a:prstClr val="black"/>
                </a:solidFill>
                <a:latin typeface="Georgia" pitchFamily="18" charset="0"/>
                <a:sym typeface="Symbol"/>
              </a:rPr>
              <a:t> </a:t>
            </a:r>
            <a:r>
              <a:rPr lang="en-US" sz="2400" dirty="0">
                <a:solidFill>
                  <a:prstClr val="black"/>
                </a:solidFill>
                <a:latin typeface="Georgia" pitchFamily="18" charset="0"/>
                <a:sym typeface="Wingdings 3"/>
              </a:rPr>
              <a:t>electron fill lower three levels</a:t>
            </a:r>
            <a:endParaRPr lang="en-US" sz="2400" dirty="0">
              <a:solidFill>
                <a:prstClr val="black"/>
              </a:solidFill>
              <a:latin typeface="Georgia" pitchFamily="18" charset="0"/>
            </a:endParaRPr>
          </a:p>
        </p:txBody>
      </p:sp>
      <p:cxnSp>
        <p:nvCxnSpPr>
          <p:cNvPr id="36" name="Straight Arrow Connector 35"/>
          <p:cNvCxnSpPr/>
          <p:nvPr/>
        </p:nvCxnSpPr>
        <p:spPr>
          <a:xfrm rot="5400000" flipH="1" flipV="1">
            <a:off x="1790700" y="4610100"/>
            <a:ext cx="685800" cy="1588"/>
          </a:xfrm>
          <a:prstGeom prst="straightConnector1">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graphicFrame>
        <p:nvGraphicFramePr>
          <p:cNvPr id="37" name="Object 10"/>
          <p:cNvGraphicFramePr>
            <a:graphicFrameLocks noChangeAspect="1"/>
          </p:cNvGraphicFramePr>
          <p:nvPr>
            <p:extLst>
              <p:ext uri="{D42A27DB-BD31-4B8C-83A1-F6EECF244321}">
                <p14:modId xmlns:p14="http://schemas.microsoft.com/office/powerpoint/2010/main" val="2358444637"/>
              </p:ext>
            </p:extLst>
          </p:nvPr>
        </p:nvGraphicFramePr>
        <p:xfrm>
          <a:off x="3771900" y="2819400"/>
          <a:ext cx="4513263" cy="2171700"/>
        </p:xfrm>
        <a:graphic>
          <a:graphicData uri="http://schemas.openxmlformats.org/presentationml/2006/ole">
            <mc:AlternateContent xmlns:mc="http://schemas.openxmlformats.org/markup-compatibility/2006">
              <mc:Choice xmlns:v="urn:schemas-microsoft-com:vml" Requires="v">
                <p:oleObj spid="_x0000_s125002" name="Equation" r:id="rId4" imgW="2247900" imgH="1079500" progId="Equation.3">
                  <p:embed/>
                </p:oleObj>
              </mc:Choice>
              <mc:Fallback>
                <p:oleObj name="Equation" r:id="rId4" imgW="2247900" imgH="1079500" progId="Equation.3">
                  <p:embed/>
                  <p:pic>
                    <p:nvPicPr>
                      <p:cNvPr id="0" name=""/>
                      <p:cNvPicPr>
                        <a:picLocks noChangeAspect="1" noChangeArrowheads="1"/>
                      </p:cNvPicPr>
                      <p:nvPr/>
                    </p:nvPicPr>
                    <p:blipFill>
                      <a:blip r:embed="rId5"/>
                      <a:srcRect/>
                      <a:stretch>
                        <a:fillRect/>
                      </a:stretch>
                    </p:blipFill>
                    <p:spPr bwMode="auto">
                      <a:xfrm>
                        <a:off x="3771900" y="2819400"/>
                        <a:ext cx="4513263" cy="2171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832663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14400" y="277910"/>
            <a:ext cx="8229600" cy="830997"/>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Recapitulation: Particle in 1-D Square-Well Potential</a:t>
            </a:r>
          </a:p>
        </p:txBody>
      </p:sp>
      <p:sp>
        <p:nvSpPr>
          <p:cNvPr id="12" name="Rectangle 3"/>
          <p:cNvSpPr>
            <a:spLocks noChangeArrowheads="1"/>
          </p:cNvSpPr>
          <p:nvPr/>
        </p:nvSpPr>
        <p:spPr bwMode="auto">
          <a:xfrm>
            <a:off x="4935815" y="6019800"/>
            <a:ext cx="3888820" cy="701731"/>
          </a:xfrm>
          <a:prstGeom prst="rect">
            <a:avLst/>
          </a:prstGeom>
          <a:noFill/>
          <a:ln w="9525">
            <a:noFill/>
            <a:miter lim="800000"/>
            <a:headEnd/>
            <a:tailEnd/>
          </a:ln>
        </p:spPr>
        <p:txBody>
          <a:bodyPr wrap="none">
            <a:spAutoFit/>
          </a:bodyPr>
          <a:lstStyle/>
          <a:p>
            <a:pPr algn="ctr">
              <a:spcBef>
                <a:spcPct val="20000"/>
              </a:spcBef>
            </a:pPr>
            <a:r>
              <a:rPr lang="en-US" b="1" dirty="0">
                <a:solidFill>
                  <a:srgbClr val="003399"/>
                </a:solidFill>
              </a:rPr>
              <a:t>Band gap changes due to confinement,</a:t>
            </a:r>
          </a:p>
          <a:p>
            <a:pPr algn="ctr">
              <a:spcBef>
                <a:spcPct val="20000"/>
              </a:spcBef>
            </a:pPr>
            <a:r>
              <a:rPr lang="en-US" b="1" dirty="0">
                <a:solidFill>
                  <a:srgbClr val="003399"/>
                </a:solidFill>
              </a:rPr>
              <a:t>and so will the color of emitted light</a:t>
            </a:r>
          </a:p>
        </p:txBody>
      </p:sp>
      <p:sp>
        <p:nvSpPr>
          <p:cNvPr id="13" name="Text Box 161"/>
          <p:cNvSpPr txBox="1">
            <a:spLocks noChangeArrowheads="1"/>
          </p:cNvSpPr>
          <p:nvPr/>
        </p:nvSpPr>
        <p:spPr bwMode="auto">
          <a:xfrm>
            <a:off x="3032125" y="5229332"/>
            <a:ext cx="183483" cy="336930"/>
          </a:xfrm>
          <a:prstGeom prst="rect">
            <a:avLst/>
          </a:prstGeom>
          <a:noFill/>
          <a:ln w="19050">
            <a:noFill/>
            <a:miter lim="800000"/>
            <a:headEnd/>
            <a:tailEnd/>
          </a:ln>
        </p:spPr>
        <p:txBody>
          <a:bodyPr wrap="none">
            <a:spAutoFit/>
          </a:bodyPr>
          <a:lstStyle/>
          <a:p>
            <a:endParaRPr lang="en-US" sz="1600" b="1">
              <a:solidFill>
                <a:srgbClr val="003399"/>
              </a:solidFill>
              <a:latin typeface="Times New Roman" pitchFamily="18" charset="0"/>
              <a:cs typeface="Times New Roman" pitchFamily="18" charset="0"/>
            </a:endParaRPr>
          </a:p>
        </p:txBody>
      </p:sp>
      <p:sp>
        <p:nvSpPr>
          <p:cNvPr id="15" name="Text Box 278"/>
          <p:cNvSpPr txBox="1">
            <a:spLocks noChangeArrowheads="1"/>
          </p:cNvSpPr>
          <p:nvPr/>
        </p:nvSpPr>
        <p:spPr bwMode="auto">
          <a:xfrm>
            <a:off x="3848436" y="1282700"/>
            <a:ext cx="185355" cy="336930"/>
          </a:xfrm>
          <a:prstGeom prst="rect">
            <a:avLst/>
          </a:prstGeom>
          <a:noFill/>
          <a:ln w="9525">
            <a:noFill/>
            <a:miter lim="800000"/>
            <a:headEnd/>
            <a:tailEnd/>
          </a:ln>
        </p:spPr>
        <p:txBody>
          <a:bodyPr wrap="none">
            <a:spAutoFit/>
          </a:bodyPr>
          <a:lstStyle/>
          <a:p>
            <a:pPr algn="ctr"/>
            <a:endParaRPr lang="en-US" sz="1600" b="1">
              <a:solidFill>
                <a:srgbClr val="003399"/>
              </a:solidFill>
              <a:latin typeface="Times New Roman" pitchFamily="18" charset="0"/>
              <a:cs typeface="Times New Roman" pitchFamily="18" charset="0"/>
            </a:endParaRPr>
          </a:p>
        </p:txBody>
      </p:sp>
      <p:grpSp>
        <p:nvGrpSpPr>
          <p:cNvPr id="16" name="Group 15"/>
          <p:cNvGrpSpPr/>
          <p:nvPr/>
        </p:nvGrpSpPr>
        <p:grpSpPr>
          <a:xfrm>
            <a:off x="5273235" y="2406406"/>
            <a:ext cx="3353240" cy="3626094"/>
            <a:chOff x="5273235" y="2406406"/>
            <a:chExt cx="3353240" cy="3626094"/>
          </a:xfrm>
        </p:grpSpPr>
        <p:sp>
          <p:nvSpPr>
            <p:cNvPr id="17" name="Text Box 153"/>
            <p:cNvSpPr txBox="1">
              <a:spLocks noChangeArrowheads="1"/>
            </p:cNvSpPr>
            <p:nvPr/>
          </p:nvSpPr>
          <p:spPr bwMode="auto">
            <a:xfrm>
              <a:off x="5387444" y="3129440"/>
              <a:ext cx="466196" cy="336930"/>
            </a:xfrm>
            <a:prstGeom prst="rect">
              <a:avLst/>
            </a:prstGeom>
            <a:noFill/>
            <a:ln w="19050">
              <a:noFill/>
              <a:miter lim="800000"/>
              <a:headEnd/>
              <a:tailEnd/>
            </a:ln>
          </p:spPr>
          <p:txBody>
            <a:bodyPr wrap="none">
              <a:spAutoFit/>
            </a:bodyPr>
            <a:lstStyle/>
            <a:p>
              <a:r>
                <a:rPr lang="en-US" sz="1600" b="1">
                  <a:solidFill>
                    <a:srgbClr val="003399"/>
                  </a:solidFill>
                  <a:latin typeface="Times New Roman" pitchFamily="18" charset="0"/>
                  <a:cs typeface="Times New Roman" pitchFamily="18" charset="0"/>
                </a:rPr>
                <a:t>CB</a:t>
              </a:r>
            </a:p>
          </p:txBody>
        </p:sp>
        <p:sp>
          <p:nvSpPr>
            <p:cNvPr id="18" name="Line 163"/>
            <p:cNvSpPr>
              <a:spLocks noChangeShapeType="1"/>
            </p:cNvSpPr>
            <p:nvPr/>
          </p:nvSpPr>
          <p:spPr bwMode="auto">
            <a:xfrm flipV="1">
              <a:off x="7767102" y="5524373"/>
              <a:ext cx="797588" cy="0"/>
            </a:xfrm>
            <a:prstGeom prst="line">
              <a:avLst/>
            </a:prstGeom>
            <a:noFill/>
            <a:ln w="15875">
              <a:solidFill>
                <a:schemeClr val="tx1"/>
              </a:solidFill>
              <a:round/>
              <a:headEnd/>
              <a:tailEnd/>
            </a:ln>
          </p:spPr>
          <p:txBody>
            <a:bodyPr/>
            <a:lstStyle/>
            <a:p>
              <a:endParaRPr lang="en-US"/>
            </a:p>
          </p:txBody>
        </p:sp>
        <p:sp>
          <p:nvSpPr>
            <p:cNvPr id="19" name="Line 164"/>
            <p:cNvSpPr>
              <a:spLocks noChangeShapeType="1"/>
            </p:cNvSpPr>
            <p:nvPr/>
          </p:nvSpPr>
          <p:spPr bwMode="auto">
            <a:xfrm flipV="1">
              <a:off x="7767102" y="5558977"/>
              <a:ext cx="797588" cy="0"/>
            </a:xfrm>
            <a:prstGeom prst="line">
              <a:avLst/>
            </a:prstGeom>
            <a:noFill/>
            <a:ln w="15875">
              <a:solidFill>
                <a:schemeClr val="tx1"/>
              </a:solidFill>
              <a:round/>
              <a:headEnd/>
              <a:tailEnd/>
            </a:ln>
          </p:spPr>
          <p:txBody>
            <a:bodyPr/>
            <a:lstStyle/>
            <a:p>
              <a:endParaRPr lang="en-US"/>
            </a:p>
          </p:txBody>
        </p:sp>
        <p:sp>
          <p:nvSpPr>
            <p:cNvPr id="20" name="Line 165"/>
            <p:cNvSpPr>
              <a:spLocks noChangeShapeType="1"/>
            </p:cNvSpPr>
            <p:nvPr/>
          </p:nvSpPr>
          <p:spPr bwMode="auto">
            <a:xfrm flipV="1">
              <a:off x="7767102" y="5591759"/>
              <a:ext cx="797588" cy="0"/>
            </a:xfrm>
            <a:prstGeom prst="line">
              <a:avLst/>
            </a:prstGeom>
            <a:noFill/>
            <a:ln w="15875">
              <a:solidFill>
                <a:schemeClr val="tx1"/>
              </a:solidFill>
              <a:round/>
              <a:headEnd/>
              <a:tailEnd/>
            </a:ln>
          </p:spPr>
          <p:txBody>
            <a:bodyPr/>
            <a:lstStyle/>
            <a:p>
              <a:endParaRPr lang="en-US"/>
            </a:p>
          </p:txBody>
        </p:sp>
        <p:sp>
          <p:nvSpPr>
            <p:cNvPr id="21" name="Line 166"/>
            <p:cNvSpPr>
              <a:spLocks noChangeShapeType="1"/>
            </p:cNvSpPr>
            <p:nvPr/>
          </p:nvSpPr>
          <p:spPr bwMode="auto">
            <a:xfrm flipV="1">
              <a:off x="7767102" y="5626363"/>
              <a:ext cx="797588" cy="0"/>
            </a:xfrm>
            <a:prstGeom prst="line">
              <a:avLst/>
            </a:prstGeom>
            <a:noFill/>
            <a:ln w="15875">
              <a:solidFill>
                <a:schemeClr val="tx1"/>
              </a:solidFill>
              <a:round/>
              <a:headEnd/>
              <a:tailEnd/>
            </a:ln>
          </p:spPr>
          <p:txBody>
            <a:bodyPr/>
            <a:lstStyle/>
            <a:p>
              <a:endParaRPr lang="en-US"/>
            </a:p>
          </p:txBody>
        </p:sp>
        <p:sp>
          <p:nvSpPr>
            <p:cNvPr id="22" name="Line 167"/>
            <p:cNvSpPr>
              <a:spLocks noChangeShapeType="1"/>
            </p:cNvSpPr>
            <p:nvPr/>
          </p:nvSpPr>
          <p:spPr bwMode="auto">
            <a:xfrm flipV="1">
              <a:off x="7767102" y="5659145"/>
              <a:ext cx="797588" cy="0"/>
            </a:xfrm>
            <a:prstGeom prst="line">
              <a:avLst/>
            </a:prstGeom>
            <a:noFill/>
            <a:ln w="15875">
              <a:solidFill>
                <a:schemeClr val="tx1"/>
              </a:solidFill>
              <a:round/>
              <a:headEnd/>
              <a:tailEnd/>
            </a:ln>
          </p:spPr>
          <p:txBody>
            <a:bodyPr/>
            <a:lstStyle/>
            <a:p>
              <a:endParaRPr lang="en-US"/>
            </a:p>
          </p:txBody>
        </p:sp>
        <p:sp>
          <p:nvSpPr>
            <p:cNvPr id="23" name="Line 168"/>
            <p:cNvSpPr>
              <a:spLocks noChangeShapeType="1"/>
            </p:cNvSpPr>
            <p:nvPr/>
          </p:nvSpPr>
          <p:spPr bwMode="auto">
            <a:xfrm flipV="1">
              <a:off x="7767102" y="5693749"/>
              <a:ext cx="797588" cy="0"/>
            </a:xfrm>
            <a:prstGeom prst="line">
              <a:avLst/>
            </a:prstGeom>
            <a:noFill/>
            <a:ln w="15875">
              <a:solidFill>
                <a:schemeClr val="tx1"/>
              </a:solidFill>
              <a:round/>
              <a:headEnd/>
              <a:tailEnd/>
            </a:ln>
          </p:spPr>
          <p:txBody>
            <a:bodyPr/>
            <a:lstStyle/>
            <a:p>
              <a:endParaRPr lang="en-US"/>
            </a:p>
          </p:txBody>
        </p:sp>
        <p:sp>
          <p:nvSpPr>
            <p:cNvPr id="24" name="Line 171"/>
            <p:cNvSpPr>
              <a:spLocks noChangeShapeType="1"/>
            </p:cNvSpPr>
            <p:nvPr/>
          </p:nvSpPr>
          <p:spPr bwMode="auto">
            <a:xfrm flipV="1">
              <a:off x="7767102" y="5795738"/>
              <a:ext cx="797588" cy="0"/>
            </a:xfrm>
            <a:prstGeom prst="line">
              <a:avLst/>
            </a:prstGeom>
            <a:noFill/>
            <a:ln w="15875">
              <a:solidFill>
                <a:schemeClr val="tx1"/>
              </a:solidFill>
              <a:round/>
              <a:headEnd/>
              <a:tailEnd/>
            </a:ln>
          </p:spPr>
          <p:txBody>
            <a:bodyPr/>
            <a:lstStyle/>
            <a:p>
              <a:endParaRPr lang="en-US"/>
            </a:p>
          </p:txBody>
        </p:sp>
        <p:sp>
          <p:nvSpPr>
            <p:cNvPr id="25" name="Line 172"/>
            <p:cNvSpPr>
              <a:spLocks noChangeShapeType="1"/>
            </p:cNvSpPr>
            <p:nvPr/>
          </p:nvSpPr>
          <p:spPr bwMode="auto">
            <a:xfrm flipV="1">
              <a:off x="7767102" y="5828521"/>
              <a:ext cx="797588" cy="0"/>
            </a:xfrm>
            <a:prstGeom prst="line">
              <a:avLst/>
            </a:prstGeom>
            <a:noFill/>
            <a:ln w="15875">
              <a:solidFill>
                <a:schemeClr val="tx1"/>
              </a:solidFill>
              <a:round/>
              <a:headEnd/>
              <a:tailEnd/>
            </a:ln>
          </p:spPr>
          <p:txBody>
            <a:bodyPr/>
            <a:lstStyle/>
            <a:p>
              <a:endParaRPr lang="en-US"/>
            </a:p>
          </p:txBody>
        </p:sp>
        <p:sp>
          <p:nvSpPr>
            <p:cNvPr id="26" name="Line 173"/>
            <p:cNvSpPr>
              <a:spLocks noChangeShapeType="1"/>
            </p:cNvSpPr>
            <p:nvPr/>
          </p:nvSpPr>
          <p:spPr bwMode="auto">
            <a:xfrm flipV="1">
              <a:off x="7767102" y="5863124"/>
              <a:ext cx="797588" cy="0"/>
            </a:xfrm>
            <a:prstGeom prst="line">
              <a:avLst/>
            </a:prstGeom>
            <a:noFill/>
            <a:ln w="15875">
              <a:solidFill>
                <a:schemeClr val="tx1"/>
              </a:solidFill>
              <a:round/>
              <a:headEnd/>
              <a:tailEnd/>
            </a:ln>
          </p:spPr>
          <p:txBody>
            <a:bodyPr/>
            <a:lstStyle/>
            <a:p>
              <a:endParaRPr lang="en-US"/>
            </a:p>
          </p:txBody>
        </p:sp>
        <p:sp>
          <p:nvSpPr>
            <p:cNvPr id="27" name="Line 174"/>
            <p:cNvSpPr>
              <a:spLocks noChangeShapeType="1"/>
            </p:cNvSpPr>
            <p:nvPr/>
          </p:nvSpPr>
          <p:spPr bwMode="auto">
            <a:xfrm flipV="1">
              <a:off x="7767102" y="5897728"/>
              <a:ext cx="797588" cy="0"/>
            </a:xfrm>
            <a:prstGeom prst="line">
              <a:avLst/>
            </a:prstGeom>
            <a:noFill/>
            <a:ln w="15875">
              <a:solidFill>
                <a:schemeClr val="tx1"/>
              </a:solidFill>
              <a:round/>
              <a:headEnd/>
              <a:tailEnd/>
            </a:ln>
          </p:spPr>
          <p:txBody>
            <a:bodyPr/>
            <a:lstStyle/>
            <a:p>
              <a:endParaRPr lang="en-US"/>
            </a:p>
          </p:txBody>
        </p:sp>
        <p:sp>
          <p:nvSpPr>
            <p:cNvPr id="29" name="Line 176"/>
            <p:cNvSpPr>
              <a:spLocks noChangeShapeType="1"/>
            </p:cNvSpPr>
            <p:nvPr/>
          </p:nvSpPr>
          <p:spPr bwMode="auto">
            <a:xfrm flipV="1">
              <a:off x="7767102" y="5965114"/>
              <a:ext cx="797588" cy="0"/>
            </a:xfrm>
            <a:prstGeom prst="line">
              <a:avLst/>
            </a:prstGeom>
            <a:noFill/>
            <a:ln w="15875">
              <a:solidFill>
                <a:schemeClr val="tx1"/>
              </a:solidFill>
              <a:round/>
              <a:headEnd/>
              <a:tailEnd/>
            </a:ln>
          </p:spPr>
          <p:txBody>
            <a:bodyPr/>
            <a:lstStyle/>
            <a:p>
              <a:endParaRPr lang="en-US"/>
            </a:p>
          </p:txBody>
        </p:sp>
        <p:sp>
          <p:nvSpPr>
            <p:cNvPr id="38" name="Line 177"/>
            <p:cNvSpPr>
              <a:spLocks noChangeShapeType="1"/>
            </p:cNvSpPr>
            <p:nvPr/>
          </p:nvSpPr>
          <p:spPr bwMode="auto">
            <a:xfrm flipV="1">
              <a:off x="7767102" y="5997896"/>
              <a:ext cx="797588" cy="0"/>
            </a:xfrm>
            <a:prstGeom prst="line">
              <a:avLst/>
            </a:prstGeom>
            <a:noFill/>
            <a:ln w="15875">
              <a:solidFill>
                <a:schemeClr val="tx1"/>
              </a:solidFill>
              <a:round/>
              <a:headEnd/>
              <a:tailEnd/>
            </a:ln>
          </p:spPr>
          <p:txBody>
            <a:bodyPr/>
            <a:lstStyle/>
            <a:p>
              <a:endParaRPr lang="en-US"/>
            </a:p>
          </p:txBody>
        </p:sp>
        <p:sp>
          <p:nvSpPr>
            <p:cNvPr id="39" name="Line 178"/>
            <p:cNvSpPr>
              <a:spLocks noChangeShapeType="1"/>
            </p:cNvSpPr>
            <p:nvPr/>
          </p:nvSpPr>
          <p:spPr bwMode="auto">
            <a:xfrm flipV="1">
              <a:off x="7767102" y="6032500"/>
              <a:ext cx="797588" cy="0"/>
            </a:xfrm>
            <a:prstGeom prst="line">
              <a:avLst/>
            </a:prstGeom>
            <a:noFill/>
            <a:ln w="15875">
              <a:solidFill>
                <a:schemeClr val="tx1"/>
              </a:solidFill>
              <a:round/>
              <a:headEnd/>
              <a:tailEnd/>
            </a:ln>
          </p:spPr>
          <p:txBody>
            <a:bodyPr/>
            <a:lstStyle/>
            <a:p>
              <a:endParaRPr lang="en-US"/>
            </a:p>
          </p:txBody>
        </p:sp>
        <p:sp>
          <p:nvSpPr>
            <p:cNvPr id="40" name="Line 180"/>
            <p:cNvSpPr>
              <a:spLocks noChangeShapeType="1"/>
            </p:cNvSpPr>
            <p:nvPr/>
          </p:nvSpPr>
          <p:spPr bwMode="auto">
            <a:xfrm flipV="1">
              <a:off x="7767102" y="2732409"/>
              <a:ext cx="797588" cy="0"/>
            </a:xfrm>
            <a:prstGeom prst="line">
              <a:avLst/>
            </a:prstGeom>
            <a:noFill/>
            <a:ln w="15875">
              <a:solidFill>
                <a:schemeClr val="tx1"/>
              </a:solidFill>
              <a:round/>
              <a:headEnd/>
              <a:tailEnd/>
            </a:ln>
          </p:spPr>
          <p:txBody>
            <a:bodyPr/>
            <a:lstStyle/>
            <a:p>
              <a:endParaRPr lang="en-US"/>
            </a:p>
          </p:txBody>
        </p:sp>
        <p:sp>
          <p:nvSpPr>
            <p:cNvPr id="41" name="Line 181"/>
            <p:cNvSpPr>
              <a:spLocks noChangeShapeType="1"/>
            </p:cNvSpPr>
            <p:nvPr/>
          </p:nvSpPr>
          <p:spPr bwMode="auto">
            <a:xfrm flipV="1">
              <a:off x="7767102" y="2767013"/>
              <a:ext cx="797588" cy="0"/>
            </a:xfrm>
            <a:prstGeom prst="line">
              <a:avLst/>
            </a:prstGeom>
            <a:noFill/>
            <a:ln w="15875">
              <a:solidFill>
                <a:schemeClr val="tx1"/>
              </a:solidFill>
              <a:round/>
              <a:headEnd/>
              <a:tailEnd/>
            </a:ln>
          </p:spPr>
          <p:txBody>
            <a:bodyPr/>
            <a:lstStyle/>
            <a:p>
              <a:endParaRPr lang="en-US"/>
            </a:p>
          </p:txBody>
        </p:sp>
        <p:sp>
          <p:nvSpPr>
            <p:cNvPr id="42" name="Line 182"/>
            <p:cNvSpPr>
              <a:spLocks noChangeShapeType="1"/>
            </p:cNvSpPr>
            <p:nvPr/>
          </p:nvSpPr>
          <p:spPr bwMode="auto">
            <a:xfrm flipV="1">
              <a:off x="7767102" y="2799795"/>
              <a:ext cx="797588" cy="0"/>
            </a:xfrm>
            <a:prstGeom prst="line">
              <a:avLst/>
            </a:prstGeom>
            <a:noFill/>
            <a:ln w="15875">
              <a:solidFill>
                <a:schemeClr val="tx1"/>
              </a:solidFill>
              <a:round/>
              <a:headEnd/>
              <a:tailEnd/>
            </a:ln>
          </p:spPr>
          <p:txBody>
            <a:bodyPr/>
            <a:lstStyle/>
            <a:p>
              <a:endParaRPr lang="en-US"/>
            </a:p>
          </p:txBody>
        </p:sp>
        <p:sp>
          <p:nvSpPr>
            <p:cNvPr id="43" name="Line 183"/>
            <p:cNvSpPr>
              <a:spLocks noChangeShapeType="1"/>
            </p:cNvSpPr>
            <p:nvPr/>
          </p:nvSpPr>
          <p:spPr bwMode="auto">
            <a:xfrm flipV="1">
              <a:off x="7767102" y="2834398"/>
              <a:ext cx="797588" cy="0"/>
            </a:xfrm>
            <a:prstGeom prst="line">
              <a:avLst/>
            </a:prstGeom>
            <a:noFill/>
            <a:ln w="15875">
              <a:solidFill>
                <a:schemeClr val="tx1"/>
              </a:solidFill>
              <a:round/>
              <a:headEnd/>
              <a:tailEnd/>
            </a:ln>
          </p:spPr>
          <p:txBody>
            <a:bodyPr/>
            <a:lstStyle/>
            <a:p>
              <a:endParaRPr lang="en-US"/>
            </a:p>
          </p:txBody>
        </p:sp>
        <p:sp>
          <p:nvSpPr>
            <p:cNvPr id="44" name="Line 184"/>
            <p:cNvSpPr>
              <a:spLocks noChangeShapeType="1"/>
            </p:cNvSpPr>
            <p:nvPr/>
          </p:nvSpPr>
          <p:spPr bwMode="auto">
            <a:xfrm flipV="1">
              <a:off x="7767102" y="2867181"/>
              <a:ext cx="797588" cy="0"/>
            </a:xfrm>
            <a:prstGeom prst="line">
              <a:avLst/>
            </a:prstGeom>
            <a:noFill/>
            <a:ln w="15875">
              <a:solidFill>
                <a:schemeClr val="tx1"/>
              </a:solidFill>
              <a:round/>
              <a:headEnd/>
              <a:tailEnd/>
            </a:ln>
          </p:spPr>
          <p:txBody>
            <a:bodyPr/>
            <a:lstStyle/>
            <a:p>
              <a:endParaRPr lang="en-US"/>
            </a:p>
          </p:txBody>
        </p:sp>
        <p:sp>
          <p:nvSpPr>
            <p:cNvPr id="45" name="Line 185"/>
            <p:cNvSpPr>
              <a:spLocks noChangeShapeType="1"/>
            </p:cNvSpPr>
            <p:nvPr/>
          </p:nvSpPr>
          <p:spPr bwMode="auto">
            <a:xfrm flipV="1">
              <a:off x="7767102" y="2901784"/>
              <a:ext cx="797588" cy="0"/>
            </a:xfrm>
            <a:prstGeom prst="line">
              <a:avLst/>
            </a:prstGeom>
            <a:noFill/>
            <a:ln w="15875">
              <a:solidFill>
                <a:schemeClr val="tx1"/>
              </a:solidFill>
              <a:round/>
              <a:headEnd/>
              <a:tailEnd/>
            </a:ln>
          </p:spPr>
          <p:txBody>
            <a:bodyPr/>
            <a:lstStyle/>
            <a:p>
              <a:endParaRPr lang="en-US"/>
            </a:p>
          </p:txBody>
        </p:sp>
        <p:sp>
          <p:nvSpPr>
            <p:cNvPr id="46" name="Line 186"/>
            <p:cNvSpPr>
              <a:spLocks noChangeShapeType="1"/>
            </p:cNvSpPr>
            <p:nvPr/>
          </p:nvSpPr>
          <p:spPr bwMode="auto">
            <a:xfrm flipV="1">
              <a:off x="7767102" y="2934567"/>
              <a:ext cx="797588" cy="0"/>
            </a:xfrm>
            <a:prstGeom prst="line">
              <a:avLst/>
            </a:prstGeom>
            <a:noFill/>
            <a:ln w="15875">
              <a:solidFill>
                <a:schemeClr val="tx1"/>
              </a:solidFill>
              <a:round/>
              <a:headEnd/>
              <a:tailEnd/>
            </a:ln>
          </p:spPr>
          <p:txBody>
            <a:bodyPr/>
            <a:lstStyle/>
            <a:p>
              <a:endParaRPr lang="en-US"/>
            </a:p>
          </p:txBody>
        </p:sp>
        <p:sp>
          <p:nvSpPr>
            <p:cNvPr id="47" name="Line 187"/>
            <p:cNvSpPr>
              <a:spLocks noChangeShapeType="1"/>
            </p:cNvSpPr>
            <p:nvPr/>
          </p:nvSpPr>
          <p:spPr bwMode="auto">
            <a:xfrm flipV="1">
              <a:off x="7767102" y="2969170"/>
              <a:ext cx="797588" cy="0"/>
            </a:xfrm>
            <a:prstGeom prst="line">
              <a:avLst/>
            </a:prstGeom>
            <a:noFill/>
            <a:ln w="15875">
              <a:solidFill>
                <a:schemeClr val="tx1"/>
              </a:solidFill>
              <a:round/>
              <a:headEnd/>
              <a:tailEnd/>
            </a:ln>
          </p:spPr>
          <p:txBody>
            <a:bodyPr/>
            <a:lstStyle/>
            <a:p>
              <a:endParaRPr lang="en-US"/>
            </a:p>
          </p:txBody>
        </p:sp>
        <p:sp>
          <p:nvSpPr>
            <p:cNvPr id="48" name="Line 188"/>
            <p:cNvSpPr>
              <a:spLocks noChangeShapeType="1"/>
            </p:cNvSpPr>
            <p:nvPr/>
          </p:nvSpPr>
          <p:spPr bwMode="auto">
            <a:xfrm flipV="1">
              <a:off x="7767102" y="3001953"/>
              <a:ext cx="797588" cy="0"/>
            </a:xfrm>
            <a:prstGeom prst="line">
              <a:avLst/>
            </a:prstGeom>
            <a:noFill/>
            <a:ln w="15875">
              <a:solidFill>
                <a:schemeClr val="tx1"/>
              </a:solidFill>
              <a:round/>
              <a:headEnd/>
              <a:tailEnd/>
            </a:ln>
          </p:spPr>
          <p:txBody>
            <a:bodyPr/>
            <a:lstStyle/>
            <a:p>
              <a:endParaRPr lang="en-US"/>
            </a:p>
          </p:txBody>
        </p:sp>
        <p:sp>
          <p:nvSpPr>
            <p:cNvPr id="49" name="Line 190"/>
            <p:cNvSpPr>
              <a:spLocks noChangeShapeType="1"/>
            </p:cNvSpPr>
            <p:nvPr/>
          </p:nvSpPr>
          <p:spPr bwMode="auto">
            <a:xfrm flipV="1">
              <a:off x="7767102" y="3069339"/>
              <a:ext cx="797588" cy="0"/>
            </a:xfrm>
            <a:prstGeom prst="line">
              <a:avLst/>
            </a:prstGeom>
            <a:noFill/>
            <a:ln w="15875">
              <a:solidFill>
                <a:schemeClr val="tx1"/>
              </a:solidFill>
              <a:round/>
              <a:headEnd/>
              <a:tailEnd/>
            </a:ln>
          </p:spPr>
          <p:txBody>
            <a:bodyPr/>
            <a:lstStyle/>
            <a:p>
              <a:endParaRPr lang="en-US"/>
            </a:p>
          </p:txBody>
        </p:sp>
        <p:sp>
          <p:nvSpPr>
            <p:cNvPr id="50" name="Line 191"/>
            <p:cNvSpPr>
              <a:spLocks noChangeShapeType="1"/>
            </p:cNvSpPr>
            <p:nvPr/>
          </p:nvSpPr>
          <p:spPr bwMode="auto">
            <a:xfrm flipV="1">
              <a:off x="7767102" y="3103942"/>
              <a:ext cx="797588" cy="0"/>
            </a:xfrm>
            <a:prstGeom prst="line">
              <a:avLst/>
            </a:prstGeom>
            <a:noFill/>
            <a:ln w="15875">
              <a:solidFill>
                <a:schemeClr val="tx1"/>
              </a:solidFill>
              <a:round/>
              <a:headEnd/>
              <a:tailEnd/>
            </a:ln>
          </p:spPr>
          <p:txBody>
            <a:bodyPr/>
            <a:lstStyle/>
            <a:p>
              <a:endParaRPr lang="en-US"/>
            </a:p>
          </p:txBody>
        </p:sp>
        <p:sp>
          <p:nvSpPr>
            <p:cNvPr id="51" name="Line 192"/>
            <p:cNvSpPr>
              <a:spLocks noChangeShapeType="1"/>
            </p:cNvSpPr>
            <p:nvPr/>
          </p:nvSpPr>
          <p:spPr bwMode="auto">
            <a:xfrm flipV="1">
              <a:off x="7767102" y="3136725"/>
              <a:ext cx="797588" cy="0"/>
            </a:xfrm>
            <a:prstGeom prst="line">
              <a:avLst/>
            </a:prstGeom>
            <a:noFill/>
            <a:ln w="15875">
              <a:solidFill>
                <a:schemeClr val="tx1"/>
              </a:solidFill>
              <a:round/>
              <a:headEnd/>
              <a:tailEnd/>
            </a:ln>
          </p:spPr>
          <p:txBody>
            <a:bodyPr/>
            <a:lstStyle/>
            <a:p>
              <a:endParaRPr lang="en-US"/>
            </a:p>
          </p:txBody>
        </p:sp>
        <p:sp>
          <p:nvSpPr>
            <p:cNvPr id="52" name="Line 193"/>
            <p:cNvSpPr>
              <a:spLocks noChangeShapeType="1"/>
            </p:cNvSpPr>
            <p:nvPr/>
          </p:nvSpPr>
          <p:spPr bwMode="auto">
            <a:xfrm flipV="1">
              <a:off x="7767102" y="3171328"/>
              <a:ext cx="797588" cy="0"/>
            </a:xfrm>
            <a:prstGeom prst="line">
              <a:avLst/>
            </a:prstGeom>
            <a:noFill/>
            <a:ln w="15875">
              <a:solidFill>
                <a:schemeClr val="tx1"/>
              </a:solidFill>
              <a:round/>
              <a:headEnd/>
              <a:tailEnd/>
            </a:ln>
          </p:spPr>
          <p:txBody>
            <a:bodyPr/>
            <a:lstStyle/>
            <a:p>
              <a:endParaRPr lang="en-US"/>
            </a:p>
          </p:txBody>
        </p:sp>
        <p:sp>
          <p:nvSpPr>
            <p:cNvPr id="53" name="Line 194"/>
            <p:cNvSpPr>
              <a:spLocks noChangeShapeType="1"/>
            </p:cNvSpPr>
            <p:nvPr/>
          </p:nvSpPr>
          <p:spPr bwMode="auto">
            <a:xfrm flipV="1">
              <a:off x="7767102" y="3204111"/>
              <a:ext cx="797588" cy="0"/>
            </a:xfrm>
            <a:prstGeom prst="line">
              <a:avLst/>
            </a:prstGeom>
            <a:noFill/>
            <a:ln w="15875">
              <a:solidFill>
                <a:schemeClr val="tx1"/>
              </a:solidFill>
              <a:round/>
              <a:headEnd/>
              <a:tailEnd/>
            </a:ln>
          </p:spPr>
          <p:txBody>
            <a:bodyPr/>
            <a:lstStyle/>
            <a:p>
              <a:endParaRPr lang="en-US"/>
            </a:p>
          </p:txBody>
        </p:sp>
        <p:sp>
          <p:nvSpPr>
            <p:cNvPr id="54" name="Line 195"/>
            <p:cNvSpPr>
              <a:spLocks noChangeShapeType="1"/>
            </p:cNvSpPr>
            <p:nvPr/>
          </p:nvSpPr>
          <p:spPr bwMode="auto">
            <a:xfrm flipV="1">
              <a:off x="7767102" y="3238714"/>
              <a:ext cx="797588" cy="0"/>
            </a:xfrm>
            <a:prstGeom prst="line">
              <a:avLst/>
            </a:prstGeom>
            <a:noFill/>
            <a:ln w="15875">
              <a:solidFill>
                <a:schemeClr val="tx1"/>
              </a:solidFill>
              <a:round/>
              <a:headEnd/>
              <a:tailEnd/>
            </a:ln>
          </p:spPr>
          <p:txBody>
            <a:bodyPr/>
            <a:lstStyle/>
            <a:p>
              <a:endParaRPr lang="en-US"/>
            </a:p>
          </p:txBody>
        </p:sp>
        <p:sp>
          <p:nvSpPr>
            <p:cNvPr id="55" name="Line 197"/>
            <p:cNvSpPr>
              <a:spLocks noChangeShapeType="1"/>
            </p:cNvSpPr>
            <p:nvPr/>
          </p:nvSpPr>
          <p:spPr bwMode="auto">
            <a:xfrm flipV="1">
              <a:off x="5273235" y="3413554"/>
              <a:ext cx="799460" cy="0"/>
            </a:xfrm>
            <a:prstGeom prst="line">
              <a:avLst/>
            </a:prstGeom>
            <a:noFill/>
            <a:ln w="15875">
              <a:solidFill>
                <a:schemeClr val="tx1"/>
              </a:solidFill>
              <a:round/>
              <a:headEnd/>
              <a:tailEnd/>
            </a:ln>
          </p:spPr>
          <p:txBody>
            <a:bodyPr/>
            <a:lstStyle/>
            <a:p>
              <a:endParaRPr lang="en-US"/>
            </a:p>
          </p:txBody>
        </p:sp>
        <p:sp>
          <p:nvSpPr>
            <p:cNvPr id="56" name="Line 198"/>
            <p:cNvSpPr>
              <a:spLocks noChangeShapeType="1"/>
            </p:cNvSpPr>
            <p:nvPr/>
          </p:nvSpPr>
          <p:spPr bwMode="auto">
            <a:xfrm flipV="1">
              <a:off x="5273235" y="3448157"/>
              <a:ext cx="799460" cy="0"/>
            </a:xfrm>
            <a:prstGeom prst="line">
              <a:avLst/>
            </a:prstGeom>
            <a:noFill/>
            <a:ln w="15875">
              <a:solidFill>
                <a:schemeClr val="tx1"/>
              </a:solidFill>
              <a:round/>
              <a:headEnd/>
              <a:tailEnd/>
            </a:ln>
          </p:spPr>
          <p:txBody>
            <a:bodyPr/>
            <a:lstStyle/>
            <a:p>
              <a:endParaRPr lang="en-US"/>
            </a:p>
          </p:txBody>
        </p:sp>
        <p:sp>
          <p:nvSpPr>
            <p:cNvPr id="57" name="Line 199"/>
            <p:cNvSpPr>
              <a:spLocks noChangeShapeType="1"/>
            </p:cNvSpPr>
            <p:nvPr/>
          </p:nvSpPr>
          <p:spPr bwMode="auto">
            <a:xfrm flipV="1">
              <a:off x="5273235" y="3480939"/>
              <a:ext cx="799460" cy="0"/>
            </a:xfrm>
            <a:prstGeom prst="line">
              <a:avLst/>
            </a:prstGeom>
            <a:noFill/>
            <a:ln w="15875">
              <a:solidFill>
                <a:schemeClr val="tx1"/>
              </a:solidFill>
              <a:round/>
              <a:headEnd/>
              <a:tailEnd/>
            </a:ln>
          </p:spPr>
          <p:txBody>
            <a:bodyPr/>
            <a:lstStyle/>
            <a:p>
              <a:endParaRPr lang="en-US"/>
            </a:p>
          </p:txBody>
        </p:sp>
        <p:sp>
          <p:nvSpPr>
            <p:cNvPr id="58" name="Line 200"/>
            <p:cNvSpPr>
              <a:spLocks noChangeShapeType="1"/>
            </p:cNvSpPr>
            <p:nvPr/>
          </p:nvSpPr>
          <p:spPr bwMode="auto">
            <a:xfrm flipV="1">
              <a:off x="5273235" y="3515543"/>
              <a:ext cx="799460" cy="0"/>
            </a:xfrm>
            <a:prstGeom prst="line">
              <a:avLst/>
            </a:prstGeom>
            <a:noFill/>
            <a:ln w="15875">
              <a:solidFill>
                <a:schemeClr val="tx1"/>
              </a:solidFill>
              <a:round/>
              <a:headEnd/>
              <a:tailEnd/>
            </a:ln>
          </p:spPr>
          <p:txBody>
            <a:bodyPr/>
            <a:lstStyle/>
            <a:p>
              <a:endParaRPr lang="en-US"/>
            </a:p>
          </p:txBody>
        </p:sp>
        <p:sp>
          <p:nvSpPr>
            <p:cNvPr id="59" name="Line 201"/>
            <p:cNvSpPr>
              <a:spLocks noChangeShapeType="1"/>
            </p:cNvSpPr>
            <p:nvPr/>
          </p:nvSpPr>
          <p:spPr bwMode="auto">
            <a:xfrm flipV="1">
              <a:off x="5273235" y="3548325"/>
              <a:ext cx="799460" cy="0"/>
            </a:xfrm>
            <a:prstGeom prst="line">
              <a:avLst/>
            </a:prstGeom>
            <a:noFill/>
            <a:ln w="15875">
              <a:solidFill>
                <a:schemeClr val="tx1"/>
              </a:solidFill>
              <a:round/>
              <a:headEnd/>
              <a:tailEnd/>
            </a:ln>
          </p:spPr>
          <p:txBody>
            <a:bodyPr/>
            <a:lstStyle/>
            <a:p>
              <a:endParaRPr lang="en-US"/>
            </a:p>
          </p:txBody>
        </p:sp>
        <p:sp>
          <p:nvSpPr>
            <p:cNvPr id="60" name="Line 202"/>
            <p:cNvSpPr>
              <a:spLocks noChangeShapeType="1"/>
            </p:cNvSpPr>
            <p:nvPr/>
          </p:nvSpPr>
          <p:spPr bwMode="auto">
            <a:xfrm flipV="1">
              <a:off x="5273235" y="3582929"/>
              <a:ext cx="799460" cy="0"/>
            </a:xfrm>
            <a:prstGeom prst="line">
              <a:avLst/>
            </a:prstGeom>
            <a:noFill/>
            <a:ln w="15875">
              <a:solidFill>
                <a:schemeClr val="tx1"/>
              </a:solidFill>
              <a:round/>
              <a:headEnd/>
              <a:tailEnd/>
            </a:ln>
          </p:spPr>
          <p:txBody>
            <a:bodyPr/>
            <a:lstStyle/>
            <a:p>
              <a:endParaRPr lang="en-US"/>
            </a:p>
          </p:txBody>
        </p:sp>
        <p:sp>
          <p:nvSpPr>
            <p:cNvPr id="61" name="Line 203"/>
            <p:cNvSpPr>
              <a:spLocks noChangeShapeType="1"/>
            </p:cNvSpPr>
            <p:nvPr/>
          </p:nvSpPr>
          <p:spPr bwMode="auto">
            <a:xfrm flipV="1">
              <a:off x="5273235" y="3615711"/>
              <a:ext cx="799460" cy="0"/>
            </a:xfrm>
            <a:prstGeom prst="line">
              <a:avLst/>
            </a:prstGeom>
            <a:noFill/>
            <a:ln w="15875">
              <a:solidFill>
                <a:schemeClr val="tx1"/>
              </a:solidFill>
              <a:round/>
              <a:headEnd/>
              <a:tailEnd/>
            </a:ln>
          </p:spPr>
          <p:txBody>
            <a:bodyPr/>
            <a:lstStyle/>
            <a:p>
              <a:endParaRPr lang="en-US"/>
            </a:p>
          </p:txBody>
        </p:sp>
        <p:sp>
          <p:nvSpPr>
            <p:cNvPr id="62" name="Line 204"/>
            <p:cNvSpPr>
              <a:spLocks noChangeShapeType="1"/>
            </p:cNvSpPr>
            <p:nvPr/>
          </p:nvSpPr>
          <p:spPr bwMode="auto">
            <a:xfrm flipV="1">
              <a:off x="5273235" y="3650315"/>
              <a:ext cx="799460" cy="0"/>
            </a:xfrm>
            <a:prstGeom prst="line">
              <a:avLst/>
            </a:prstGeom>
            <a:noFill/>
            <a:ln w="15875">
              <a:solidFill>
                <a:schemeClr val="tx1"/>
              </a:solidFill>
              <a:round/>
              <a:headEnd/>
              <a:tailEnd/>
            </a:ln>
          </p:spPr>
          <p:txBody>
            <a:bodyPr/>
            <a:lstStyle/>
            <a:p>
              <a:endParaRPr lang="en-US"/>
            </a:p>
          </p:txBody>
        </p:sp>
        <p:sp>
          <p:nvSpPr>
            <p:cNvPr id="63" name="Line 205"/>
            <p:cNvSpPr>
              <a:spLocks noChangeShapeType="1"/>
            </p:cNvSpPr>
            <p:nvPr/>
          </p:nvSpPr>
          <p:spPr bwMode="auto">
            <a:xfrm flipV="1">
              <a:off x="5273235" y="3683097"/>
              <a:ext cx="799460" cy="0"/>
            </a:xfrm>
            <a:prstGeom prst="line">
              <a:avLst/>
            </a:prstGeom>
            <a:noFill/>
            <a:ln w="15875">
              <a:solidFill>
                <a:schemeClr val="tx1"/>
              </a:solidFill>
              <a:round/>
              <a:headEnd/>
              <a:tailEnd/>
            </a:ln>
          </p:spPr>
          <p:txBody>
            <a:bodyPr/>
            <a:lstStyle/>
            <a:p>
              <a:endParaRPr lang="en-US"/>
            </a:p>
          </p:txBody>
        </p:sp>
        <p:sp>
          <p:nvSpPr>
            <p:cNvPr id="64" name="Line 206"/>
            <p:cNvSpPr>
              <a:spLocks noChangeShapeType="1"/>
            </p:cNvSpPr>
            <p:nvPr/>
          </p:nvSpPr>
          <p:spPr bwMode="auto">
            <a:xfrm flipV="1">
              <a:off x="5273235" y="3717701"/>
              <a:ext cx="799460" cy="0"/>
            </a:xfrm>
            <a:prstGeom prst="line">
              <a:avLst/>
            </a:prstGeom>
            <a:noFill/>
            <a:ln w="15875">
              <a:solidFill>
                <a:schemeClr val="tx1"/>
              </a:solidFill>
              <a:round/>
              <a:headEnd/>
              <a:tailEnd/>
            </a:ln>
          </p:spPr>
          <p:txBody>
            <a:bodyPr/>
            <a:lstStyle/>
            <a:p>
              <a:endParaRPr lang="en-US"/>
            </a:p>
          </p:txBody>
        </p:sp>
        <p:sp>
          <p:nvSpPr>
            <p:cNvPr id="65" name="Line 208"/>
            <p:cNvSpPr>
              <a:spLocks noChangeShapeType="1"/>
            </p:cNvSpPr>
            <p:nvPr/>
          </p:nvSpPr>
          <p:spPr bwMode="auto">
            <a:xfrm flipV="1">
              <a:off x="5273235" y="3785087"/>
              <a:ext cx="799460" cy="0"/>
            </a:xfrm>
            <a:prstGeom prst="line">
              <a:avLst/>
            </a:prstGeom>
            <a:noFill/>
            <a:ln w="15875">
              <a:solidFill>
                <a:schemeClr val="tx1"/>
              </a:solidFill>
              <a:round/>
              <a:headEnd/>
              <a:tailEnd/>
            </a:ln>
          </p:spPr>
          <p:txBody>
            <a:bodyPr/>
            <a:lstStyle/>
            <a:p>
              <a:endParaRPr lang="en-US"/>
            </a:p>
          </p:txBody>
        </p:sp>
        <p:sp>
          <p:nvSpPr>
            <p:cNvPr id="66" name="Line 209"/>
            <p:cNvSpPr>
              <a:spLocks noChangeShapeType="1"/>
            </p:cNvSpPr>
            <p:nvPr/>
          </p:nvSpPr>
          <p:spPr bwMode="auto">
            <a:xfrm flipV="1">
              <a:off x="5273235" y="3817869"/>
              <a:ext cx="799460" cy="0"/>
            </a:xfrm>
            <a:prstGeom prst="line">
              <a:avLst/>
            </a:prstGeom>
            <a:noFill/>
            <a:ln w="15875">
              <a:solidFill>
                <a:schemeClr val="tx1"/>
              </a:solidFill>
              <a:round/>
              <a:headEnd/>
              <a:tailEnd/>
            </a:ln>
          </p:spPr>
          <p:txBody>
            <a:bodyPr/>
            <a:lstStyle/>
            <a:p>
              <a:endParaRPr lang="en-US"/>
            </a:p>
          </p:txBody>
        </p:sp>
        <p:sp>
          <p:nvSpPr>
            <p:cNvPr id="67" name="Line 210"/>
            <p:cNvSpPr>
              <a:spLocks noChangeShapeType="1"/>
            </p:cNvSpPr>
            <p:nvPr/>
          </p:nvSpPr>
          <p:spPr bwMode="auto">
            <a:xfrm flipV="1">
              <a:off x="5273235" y="3852473"/>
              <a:ext cx="799460" cy="0"/>
            </a:xfrm>
            <a:prstGeom prst="line">
              <a:avLst/>
            </a:prstGeom>
            <a:noFill/>
            <a:ln w="15875">
              <a:solidFill>
                <a:schemeClr val="tx1"/>
              </a:solidFill>
              <a:round/>
              <a:headEnd/>
              <a:tailEnd/>
            </a:ln>
          </p:spPr>
          <p:txBody>
            <a:bodyPr/>
            <a:lstStyle/>
            <a:p>
              <a:endParaRPr lang="en-US"/>
            </a:p>
          </p:txBody>
        </p:sp>
        <p:sp>
          <p:nvSpPr>
            <p:cNvPr id="68" name="Line 211"/>
            <p:cNvSpPr>
              <a:spLocks noChangeShapeType="1"/>
            </p:cNvSpPr>
            <p:nvPr/>
          </p:nvSpPr>
          <p:spPr bwMode="auto">
            <a:xfrm flipV="1">
              <a:off x="5273235" y="3885255"/>
              <a:ext cx="799460" cy="0"/>
            </a:xfrm>
            <a:prstGeom prst="line">
              <a:avLst/>
            </a:prstGeom>
            <a:noFill/>
            <a:ln w="15875">
              <a:solidFill>
                <a:schemeClr val="tx1"/>
              </a:solidFill>
              <a:round/>
              <a:headEnd/>
              <a:tailEnd/>
            </a:ln>
          </p:spPr>
          <p:txBody>
            <a:bodyPr/>
            <a:lstStyle/>
            <a:p>
              <a:endParaRPr lang="en-US"/>
            </a:p>
          </p:txBody>
        </p:sp>
        <p:sp>
          <p:nvSpPr>
            <p:cNvPr id="69" name="Line 212"/>
            <p:cNvSpPr>
              <a:spLocks noChangeShapeType="1"/>
            </p:cNvSpPr>
            <p:nvPr/>
          </p:nvSpPr>
          <p:spPr bwMode="auto">
            <a:xfrm flipV="1">
              <a:off x="5273235" y="3919859"/>
              <a:ext cx="799460" cy="0"/>
            </a:xfrm>
            <a:prstGeom prst="line">
              <a:avLst/>
            </a:prstGeom>
            <a:noFill/>
            <a:ln w="15875">
              <a:solidFill>
                <a:schemeClr val="tx1"/>
              </a:solidFill>
              <a:round/>
              <a:headEnd/>
              <a:tailEnd/>
            </a:ln>
          </p:spPr>
          <p:txBody>
            <a:bodyPr/>
            <a:lstStyle/>
            <a:p>
              <a:endParaRPr lang="en-US"/>
            </a:p>
          </p:txBody>
        </p:sp>
        <p:sp>
          <p:nvSpPr>
            <p:cNvPr id="70" name="Line 214"/>
            <p:cNvSpPr>
              <a:spLocks noChangeShapeType="1"/>
            </p:cNvSpPr>
            <p:nvPr/>
          </p:nvSpPr>
          <p:spPr bwMode="auto">
            <a:xfrm flipV="1">
              <a:off x="5273235" y="4957967"/>
              <a:ext cx="799460" cy="0"/>
            </a:xfrm>
            <a:prstGeom prst="line">
              <a:avLst/>
            </a:prstGeom>
            <a:noFill/>
            <a:ln w="15875">
              <a:solidFill>
                <a:schemeClr val="tx1"/>
              </a:solidFill>
              <a:round/>
              <a:headEnd/>
              <a:tailEnd/>
            </a:ln>
          </p:spPr>
          <p:txBody>
            <a:bodyPr/>
            <a:lstStyle/>
            <a:p>
              <a:endParaRPr lang="en-US"/>
            </a:p>
          </p:txBody>
        </p:sp>
        <p:sp>
          <p:nvSpPr>
            <p:cNvPr id="71" name="Line 215"/>
            <p:cNvSpPr>
              <a:spLocks noChangeShapeType="1"/>
            </p:cNvSpPr>
            <p:nvPr/>
          </p:nvSpPr>
          <p:spPr bwMode="auto">
            <a:xfrm flipV="1">
              <a:off x="5273235" y="4992571"/>
              <a:ext cx="799460" cy="0"/>
            </a:xfrm>
            <a:prstGeom prst="line">
              <a:avLst/>
            </a:prstGeom>
            <a:noFill/>
            <a:ln w="15875">
              <a:solidFill>
                <a:schemeClr val="tx1"/>
              </a:solidFill>
              <a:round/>
              <a:headEnd/>
              <a:tailEnd/>
            </a:ln>
          </p:spPr>
          <p:txBody>
            <a:bodyPr/>
            <a:lstStyle/>
            <a:p>
              <a:endParaRPr lang="en-US"/>
            </a:p>
          </p:txBody>
        </p:sp>
        <p:sp>
          <p:nvSpPr>
            <p:cNvPr id="72" name="Line 216"/>
            <p:cNvSpPr>
              <a:spLocks noChangeShapeType="1"/>
            </p:cNvSpPr>
            <p:nvPr/>
          </p:nvSpPr>
          <p:spPr bwMode="auto">
            <a:xfrm flipV="1">
              <a:off x="5273235" y="5025353"/>
              <a:ext cx="799460" cy="0"/>
            </a:xfrm>
            <a:prstGeom prst="line">
              <a:avLst/>
            </a:prstGeom>
            <a:noFill/>
            <a:ln w="15875">
              <a:solidFill>
                <a:schemeClr val="tx1"/>
              </a:solidFill>
              <a:round/>
              <a:headEnd/>
              <a:tailEnd/>
            </a:ln>
          </p:spPr>
          <p:txBody>
            <a:bodyPr/>
            <a:lstStyle/>
            <a:p>
              <a:endParaRPr lang="en-US"/>
            </a:p>
          </p:txBody>
        </p:sp>
        <p:sp>
          <p:nvSpPr>
            <p:cNvPr id="73" name="Line 217"/>
            <p:cNvSpPr>
              <a:spLocks noChangeShapeType="1"/>
            </p:cNvSpPr>
            <p:nvPr/>
          </p:nvSpPr>
          <p:spPr bwMode="auto">
            <a:xfrm flipV="1">
              <a:off x="5273235" y="5059957"/>
              <a:ext cx="799460" cy="0"/>
            </a:xfrm>
            <a:prstGeom prst="line">
              <a:avLst/>
            </a:prstGeom>
            <a:noFill/>
            <a:ln w="15875">
              <a:solidFill>
                <a:schemeClr val="tx1"/>
              </a:solidFill>
              <a:round/>
              <a:headEnd/>
              <a:tailEnd/>
            </a:ln>
          </p:spPr>
          <p:txBody>
            <a:bodyPr/>
            <a:lstStyle/>
            <a:p>
              <a:endParaRPr lang="en-US"/>
            </a:p>
          </p:txBody>
        </p:sp>
        <p:sp>
          <p:nvSpPr>
            <p:cNvPr id="74" name="Line 218"/>
            <p:cNvSpPr>
              <a:spLocks noChangeShapeType="1"/>
            </p:cNvSpPr>
            <p:nvPr/>
          </p:nvSpPr>
          <p:spPr bwMode="auto">
            <a:xfrm flipV="1">
              <a:off x="5273235" y="5092739"/>
              <a:ext cx="799460" cy="0"/>
            </a:xfrm>
            <a:prstGeom prst="line">
              <a:avLst/>
            </a:prstGeom>
            <a:noFill/>
            <a:ln w="15875">
              <a:solidFill>
                <a:schemeClr val="tx1"/>
              </a:solidFill>
              <a:round/>
              <a:headEnd/>
              <a:tailEnd/>
            </a:ln>
          </p:spPr>
          <p:txBody>
            <a:bodyPr/>
            <a:lstStyle/>
            <a:p>
              <a:endParaRPr lang="en-US"/>
            </a:p>
          </p:txBody>
        </p:sp>
        <p:sp>
          <p:nvSpPr>
            <p:cNvPr id="75" name="Line 219"/>
            <p:cNvSpPr>
              <a:spLocks noChangeShapeType="1"/>
            </p:cNvSpPr>
            <p:nvPr/>
          </p:nvSpPr>
          <p:spPr bwMode="auto">
            <a:xfrm flipV="1">
              <a:off x="5273235" y="5127343"/>
              <a:ext cx="799460" cy="0"/>
            </a:xfrm>
            <a:prstGeom prst="line">
              <a:avLst/>
            </a:prstGeom>
            <a:noFill/>
            <a:ln w="15875">
              <a:solidFill>
                <a:schemeClr val="tx1"/>
              </a:solidFill>
              <a:round/>
              <a:headEnd/>
              <a:tailEnd/>
            </a:ln>
          </p:spPr>
          <p:txBody>
            <a:bodyPr/>
            <a:lstStyle/>
            <a:p>
              <a:endParaRPr lang="en-US"/>
            </a:p>
          </p:txBody>
        </p:sp>
        <p:sp>
          <p:nvSpPr>
            <p:cNvPr id="76" name="Line 220"/>
            <p:cNvSpPr>
              <a:spLocks noChangeShapeType="1"/>
            </p:cNvSpPr>
            <p:nvPr/>
          </p:nvSpPr>
          <p:spPr bwMode="auto">
            <a:xfrm flipV="1">
              <a:off x="5273235" y="5160125"/>
              <a:ext cx="799460" cy="0"/>
            </a:xfrm>
            <a:prstGeom prst="line">
              <a:avLst/>
            </a:prstGeom>
            <a:noFill/>
            <a:ln w="15875">
              <a:solidFill>
                <a:schemeClr val="tx1"/>
              </a:solidFill>
              <a:round/>
              <a:headEnd/>
              <a:tailEnd/>
            </a:ln>
          </p:spPr>
          <p:txBody>
            <a:bodyPr/>
            <a:lstStyle/>
            <a:p>
              <a:endParaRPr lang="en-US"/>
            </a:p>
          </p:txBody>
        </p:sp>
        <p:sp>
          <p:nvSpPr>
            <p:cNvPr id="77" name="Line 221"/>
            <p:cNvSpPr>
              <a:spLocks noChangeShapeType="1"/>
            </p:cNvSpPr>
            <p:nvPr/>
          </p:nvSpPr>
          <p:spPr bwMode="auto">
            <a:xfrm flipV="1">
              <a:off x="5273235" y="5194729"/>
              <a:ext cx="799460" cy="0"/>
            </a:xfrm>
            <a:prstGeom prst="line">
              <a:avLst/>
            </a:prstGeom>
            <a:noFill/>
            <a:ln w="15875">
              <a:solidFill>
                <a:schemeClr val="tx1"/>
              </a:solidFill>
              <a:round/>
              <a:headEnd/>
              <a:tailEnd/>
            </a:ln>
          </p:spPr>
          <p:txBody>
            <a:bodyPr/>
            <a:lstStyle/>
            <a:p>
              <a:endParaRPr lang="en-US"/>
            </a:p>
          </p:txBody>
        </p:sp>
        <p:sp>
          <p:nvSpPr>
            <p:cNvPr id="78" name="Line 222"/>
            <p:cNvSpPr>
              <a:spLocks noChangeShapeType="1"/>
            </p:cNvSpPr>
            <p:nvPr/>
          </p:nvSpPr>
          <p:spPr bwMode="auto">
            <a:xfrm flipV="1">
              <a:off x="5273235" y="5227511"/>
              <a:ext cx="799460" cy="0"/>
            </a:xfrm>
            <a:prstGeom prst="line">
              <a:avLst/>
            </a:prstGeom>
            <a:noFill/>
            <a:ln w="15875">
              <a:solidFill>
                <a:schemeClr val="tx1"/>
              </a:solidFill>
              <a:round/>
              <a:headEnd/>
              <a:tailEnd/>
            </a:ln>
          </p:spPr>
          <p:txBody>
            <a:bodyPr/>
            <a:lstStyle/>
            <a:p>
              <a:endParaRPr lang="en-US"/>
            </a:p>
          </p:txBody>
        </p:sp>
        <p:sp>
          <p:nvSpPr>
            <p:cNvPr id="79" name="Line 223"/>
            <p:cNvSpPr>
              <a:spLocks noChangeShapeType="1"/>
            </p:cNvSpPr>
            <p:nvPr/>
          </p:nvSpPr>
          <p:spPr bwMode="auto">
            <a:xfrm flipV="1">
              <a:off x="5273235" y="5262114"/>
              <a:ext cx="799460" cy="0"/>
            </a:xfrm>
            <a:prstGeom prst="line">
              <a:avLst/>
            </a:prstGeom>
            <a:noFill/>
            <a:ln w="15875">
              <a:solidFill>
                <a:schemeClr val="tx1"/>
              </a:solidFill>
              <a:round/>
              <a:headEnd/>
              <a:tailEnd/>
            </a:ln>
          </p:spPr>
          <p:txBody>
            <a:bodyPr/>
            <a:lstStyle/>
            <a:p>
              <a:endParaRPr lang="en-US"/>
            </a:p>
          </p:txBody>
        </p:sp>
        <p:sp>
          <p:nvSpPr>
            <p:cNvPr id="80" name="Line 224"/>
            <p:cNvSpPr>
              <a:spLocks noChangeShapeType="1"/>
            </p:cNvSpPr>
            <p:nvPr/>
          </p:nvSpPr>
          <p:spPr bwMode="auto">
            <a:xfrm flipV="1">
              <a:off x="5273235" y="5294897"/>
              <a:ext cx="799460" cy="0"/>
            </a:xfrm>
            <a:prstGeom prst="line">
              <a:avLst/>
            </a:prstGeom>
            <a:noFill/>
            <a:ln w="15875">
              <a:solidFill>
                <a:schemeClr val="tx1"/>
              </a:solidFill>
              <a:round/>
              <a:headEnd/>
              <a:tailEnd/>
            </a:ln>
          </p:spPr>
          <p:txBody>
            <a:bodyPr/>
            <a:lstStyle/>
            <a:p>
              <a:endParaRPr lang="en-US"/>
            </a:p>
          </p:txBody>
        </p:sp>
        <p:sp>
          <p:nvSpPr>
            <p:cNvPr id="81" name="Line 225"/>
            <p:cNvSpPr>
              <a:spLocks noChangeShapeType="1"/>
            </p:cNvSpPr>
            <p:nvPr/>
          </p:nvSpPr>
          <p:spPr bwMode="auto">
            <a:xfrm flipV="1">
              <a:off x="5273235" y="5329500"/>
              <a:ext cx="799460" cy="0"/>
            </a:xfrm>
            <a:prstGeom prst="line">
              <a:avLst/>
            </a:prstGeom>
            <a:noFill/>
            <a:ln w="15875">
              <a:solidFill>
                <a:schemeClr val="tx1"/>
              </a:solidFill>
              <a:round/>
              <a:headEnd/>
              <a:tailEnd/>
            </a:ln>
          </p:spPr>
          <p:txBody>
            <a:bodyPr/>
            <a:lstStyle/>
            <a:p>
              <a:endParaRPr lang="en-US"/>
            </a:p>
          </p:txBody>
        </p:sp>
        <p:sp>
          <p:nvSpPr>
            <p:cNvPr id="82" name="Line 226"/>
            <p:cNvSpPr>
              <a:spLocks noChangeShapeType="1"/>
            </p:cNvSpPr>
            <p:nvPr/>
          </p:nvSpPr>
          <p:spPr bwMode="auto">
            <a:xfrm flipV="1">
              <a:off x="5273235" y="5362283"/>
              <a:ext cx="799460" cy="0"/>
            </a:xfrm>
            <a:prstGeom prst="line">
              <a:avLst/>
            </a:prstGeom>
            <a:noFill/>
            <a:ln w="15875">
              <a:solidFill>
                <a:schemeClr val="tx1"/>
              </a:solidFill>
              <a:round/>
              <a:headEnd/>
              <a:tailEnd/>
            </a:ln>
          </p:spPr>
          <p:txBody>
            <a:bodyPr/>
            <a:lstStyle/>
            <a:p>
              <a:endParaRPr lang="en-US"/>
            </a:p>
          </p:txBody>
        </p:sp>
        <p:sp>
          <p:nvSpPr>
            <p:cNvPr id="83" name="Line 228"/>
            <p:cNvSpPr>
              <a:spLocks noChangeShapeType="1"/>
            </p:cNvSpPr>
            <p:nvPr/>
          </p:nvSpPr>
          <p:spPr bwMode="auto">
            <a:xfrm flipV="1">
              <a:off x="5273235" y="5429669"/>
              <a:ext cx="799460" cy="0"/>
            </a:xfrm>
            <a:prstGeom prst="line">
              <a:avLst/>
            </a:prstGeom>
            <a:noFill/>
            <a:ln w="15875">
              <a:solidFill>
                <a:schemeClr val="tx1"/>
              </a:solidFill>
              <a:round/>
              <a:headEnd/>
              <a:tailEnd/>
            </a:ln>
          </p:spPr>
          <p:txBody>
            <a:bodyPr/>
            <a:lstStyle/>
            <a:p>
              <a:endParaRPr lang="en-US"/>
            </a:p>
          </p:txBody>
        </p:sp>
        <p:sp>
          <p:nvSpPr>
            <p:cNvPr id="84" name="Line 229"/>
            <p:cNvSpPr>
              <a:spLocks noChangeShapeType="1"/>
            </p:cNvSpPr>
            <p:nvPr/>
          </p:nvSpPr>
          <p:spPr bwMode="auto">
            <a:xfrm flipV="1">
              <a:off x="5273235" y="5464272"/>
              <a:ext cx="799460" cy="0"/>
            </a:xfrm>
            <a:prstGeom prst="line">
              <a:avLst/>
            </a:prstGeom>
            <a:noFill/>
            <a:ln w="15875">
              <a:solidFill>
                <a:schemeClr val="tx1"/>
              </a:solidFill>
              <a:round/>
              <a:headEnd/>
              <a:tailEnd/>
            </a:ln>
          </p:spPr>
          <p:txBody>
            <a:bodyPr/>
            <a:lstStyle/>
            <a:p>
              <a:endParaRPr lang="en-US"/>
            </a:p>
          </p:txBody>
        </p:sp>
        <p:sp>
          <p:nvSpPr>
            <p:cNvPr id="85" name="Line 231"/>
            <p:cNvSpPr>
              <a:spLocks noChangeShapeType="1"/>
            </p:cNvSpPr>
            <p:nvPr/>
          </p:nvSpPr>
          <p:spPr bwMode="auto">
            <a:xfrm flipV="1">
              <a:off x="6533274" y="3094836"/>
              <a:ext cx="799460" cy="0"/>
            </a:xfrm>
            <a:prstGeom prst="line">
              <a:avLst/>
            </a:prstGeom>
            <a:noFill/>
            <a:ln w="15875">
              <a:solidFill>
                <a:schemeClr val="tx1"/>
              </a:solidFill>
              <a:round/>
              <a:headEnd/>
              <a:tailEnd/>
            </a:ln>
          </p:spPr>
          <p:txBody>
            <a:bodyPr/>
            <a:lstStyle/>
            <a:p>
              <a:endParaRPr lang="en-US"/>
            </a:p>
          </p:txBody>
        </p:sp>
        <p:sp>
          <p:nvSpPr>
            <p:cNvPr id="86" name="Line 232"/>
            <p:cNvSpPr>
              <a:spLocks noChangeShapeType="1"/>
            </p:cNvSpPr>
            <p:nvPr/>
          </p:nvSpPr>
          <p:spPr bwMode="auto">
            <a:xfrm flipV="1">
              <a:off x="6533274" y="3129440"/>
              <a:ext cx="799460" cy="0"/>
            </a:xfrm>
            <a:prstGeom prst="line">
              <a:avLst/>
            </a:prstGeom>
            <a:noFill/>
            <a:ln w="15875">
              <a:solidFill>
                <a:schemeClr val="tx1"/>
              </a:solidFill>
              <a:round/>
              <a:headEnd/>
              <a:tailEnd/>
            </a:ln>
          </p:spPr>
          <p:txBody>
            <a:bodyPr/>
            <a:lstStyle/>
            <a:p>
              <a:endParaRPr lang="en-US"/>
            </a:p>
          </p:txBody>
        </p:sp>
        <p:sp>
          <p:nvSpPr>
            <p:cNvPr id="87" name="Line 233"/>
            <p:cNvSpPr>
              <a:spLocks noChangeShapeType="1"/>
            </p:cNvSpPr>
            <p:nvPr/>
          </p:nvSpPr>
          <p:spPr bwMode="auto">
            <a:xfrm flipV="1">
              <a:off x="6533274" y="3162222"/>
              <a:ext cx="799460" cy="0"/>
            </a:xfrm>
            <a:prstGeom prst="line">
              <a:avLst/>
            </a:prstGeom>
            <a:noFill/>
            <a:ln w="15875">
              <a:solidFill>
                <a:schemeClr val="tx1"/>
              </a:solidFill>
              <a:round/>
              <a:headEnd/>
              <a:tailEnd/>
            </a:ln>
          </p:spPr>
          <p:txBody>
            <a:bodyPr/>
            <a:lstStyle/>
            <a:p>
              <a:endParaRPr lang="en-US"/>
            </a:p>
          </p:txBody>
        </p:sp>
        <p:sp>
          <p:nvSpPr>
            <p:cNvPr id="88" name="Line 234"/>
            <p:cNvSpPr>
              <a:spLocks noChangeShapeType="1"/>
            </p:cNvSpPr>
            <p:nvPr/>
          </p:nvSpPr>
          <p:spPr bwMode="auto">
            <a:xfrm flipV="1">
              <a:off x="6533274" y="3196826"/>
              <a:ext cx="799460" cy="0"/>
            </a:xfrm>
            <a:prstGeom prst="line">
              <a:avLst/>
            </a:prstGeom>
            <a:noFill/>
            <a:ln w="15875">
              <a:solidFill>
                <a:schemeClr val="tx1"/>
              </a:solidFill>
              <a:round/>
              <a:headEnd/>
              <a:tailEnd/>
            </a:ln>
          </p:spPr>
          <p:txBody>
            <a:bodyPr/>
            <a:lstStyle/>
            <a:p>
              <a:endParaRPr lang="en-US"/>
            </a:p>
          </p:txBody>
        </p:sp>
        <p:sp>
          <p:nvSpPr>
            <p:cNvPr id="89" name="Line 235"/>
            <p:cNvSpPr>
              <a:spLocks noChangeShapeType="1"/>
            </p:cNvSpPr>
            <p:nvPr/>
          </p:nvSpPr>
          <p:spPr bwMode="auto">
            <a:xfrm flipV="1">
              <a:off x="6533274" y="3229608"/>
              <a:ext cx="799460" cy="0"/>
            </a:xfrm>
            <a:prstGeom prst="line">
              <a:avLst/>
            </a:prstGeom>
            <a:noFill/>
            <a:ln w="15875">
              <a:solidFill>
                <a:schemeClr val="tx1"/>
              </a:solidFill>
              <a:round/>
              <a:headEnd/>
              <a:tailEnd/>
            </a:ln>
          </p:spPr>
          <p:txBody>
            <a:bodyPr/>
            <a:lstStyle/>
            <a:p>
              <a:endParaRPr lang="en-US"/>
            </a:p>
          </p:txBody>
        </p:sp>
        <p:sp>
          <p:nvSpPr>
            <p:cNvPr id="90" name="Line 236"/>
            <p:cNvSpPr>
              <a:spLocks noChangeShapeType="1"/>
            </p:cNvSpPr>
            <p:nvPr/>
          </p:nvSpPr>
          <p:spPr bwMode="auto">
            <a:xfrm flipV="1">
              <a:off x="6533274" y="3264212"/>
              <a:ext cx="799460" cy="0"/>
            </a:xfrm>
            <a:prstGeom prst="line">
              <a:avLst/>
            </a:prstGeom>
            <a:noFill/>
            <a:ln w="15875">
              <a:solidFill>
                <a:schemeClr val="tx1"/>
              </a:solidFill>
              <a:round/>
              <a:headEnd/>
              <a:tailEnd/>
            </a:ln>
          </p:spPr>
          <p:txBody>
            <a:bodyPr/>
            <a:lstStyle/>
            <a:p>
              <a:endParaRPr lang="en-US"/>
            </a:p>
          </p:txBody>
        </p:sp>
        <p:sp>
          <p:nvSpPr>
            <p:cNvPr id="91" name="Line 237"/>
            <p:cNvSpPr>
              <a:spLocks noChangeShapeType="1"/>
            </p:cNvSpPr>
            <p:nvPr/>
          </p:nvSpPr>
          <p:spPr bwMode="auto">
            <a:xfrm flipV="1">
              <a:off x="6533274" y="3296994"/>
              <a:ext cx="799460" cy="0"/>
            </a:xfrm>
            <a:prstGeom prst="line">
              <a:avLst/>
            </a:prstGeom>
            <a:noFill/>
            <a:ln w="15875">
              <a:solidFill>
                <a:schemeClr val="tx1"/>
              </a:solidFill>
              <a:round/>
              <a:headEnd/>
              <a:tailEnd/>
            </a:ln>
          </p:spPr>
          <p:txBody>
            <a:bodyPr/>
            <a:lstStyle/>
            <a:p>
              <a:endParaRPr lang="en-US"/>
            </a:p>
          </p:txBody>
        </p:sp>
        <p:sp>
          <p:nvSpPr>
            <p:cNvPr id="92" name="Line 238"/>
            <p:cNvSpPr>
              <a:spLocks noChangeShapeType="1"/>
            </p:cNvSpPr>
            <p:nvPr/>
          </p:nvSpPr>
          <p:spPr bwMode="auto">
            <a:xfrm flipV="1">
              <a:off x="6533274" y="3331598"/>
              <a:ext cx="799460" cy="0"/>
            </a:xfrm>
            <a:prstGeom prst="line">
              <a:avLst/>
            </a:prstGeom>
            <a:noFill/>
            <a:ln w="15875">
              <a:solidFill>
                <a:schemeClr val="tx1"/>
              </a:solidFill>
              <a:round/>
              <a:headEnd/>
              <a:tailEnd/>
            </a:ln>
          </p:spPr>
          <p:txBody>
            <a:bodyPr/>
            <a:lstStyle/>
            <a:p>
              <a:endParaRPr lang="en-US"/>
            </a:p>
          </p:txBody>
        </p:sp>
        <p:sp>
          <p:nvSpPr>
            <p:cNvPr id="93" name="Line 239"/>
            <p:cNvSpPr>
              <a:spLocks noChangeShapeType="1"/>
            </p:cNvSpPr>
            <p:nvPr/>
          </p:nvSpPr>
          <p:spPr bwMode="auto">
            <a:xfrm flipV="1">
              <a:off x="6533274" y="3364380"/>
              <a:ext cx="799460" cy="0"/>
            </a:xfrm>
            <a:prstGeom prst="line">
              <a:avLst/>
            </a:prstGeom>
            <a:noFill/>
            <a:ln w="15875">
              <a:solidFill>
                <a:schemeClr val="tx1"/>
              </a:solidFill>
              <a:round/>
              <a:headEnd/>
              <a:tailEnd/>
            </a:ln>
          </p:spPr>
          <p:txBody>
            <a:bodyPr/>
            <a:lstStyle/>
            <a:p>
              <a:endParaRPr lang="en-US"/>
            </a:p>
          </p:txBody>
        </p:sp>
        <p:sp>
          <p:nvSpPr>
            <p:cNvPr id="94" name="Line 240"/>
            <p:cNvSpPr>
              <a:spLocks noChangeShapeType="1"/>
            </p:cNvSpPr>
            <p:nvPr/>
          </p:nvSpPr>
          <p:spPr bwMode="auto">
            <a:xfrm flipV="1">
              <a:off x="6533274" y="3398984"/>
              <a:ext cx="799460" cy="0"/>
            </a:xfrm>
            <a:prstGeom prst="line">
              <a:avLst/>
            </a:prstGeom>
            <a:noFill/>
            <a:ln w="15875">
              <a:solidFill>
                <a:schemeClr val="tx1"/>
              </a:solidFill>
              <a:round/>
              <a:headEnd/>
              <a:tailEnd/>
            </a:ln>
          </p:spPr>
          <p:txBody>
            <a:bodyPr/>
            <a:lstStyle/>
            <a:p>
              <a:endParaRPr lang="en-US"/>
            </a:p>
          </p:txBody>
        </p:sp>
        <p:sp>
          <p:nvSpPr>
            <p:cNvPr id="95" name="Line 241"/>
            <p:cNvSpPr>
              <a:spLocks noChangeShapeType="1"/>
            </p:cNvSpPr>
            <p:nvPr/>
          </p:nvSpPr>
          <p:spPr bwMode="auto">
            <a:xfrm flipV="1">
              <a:off x="6533274" y="3431766"/>
              <a:ext cx="799460" cy="0"/>
            </a:xfrm>
            <a:prstGeom prst="line">
              <a:avLst/>
            </a:prstGeom>
            <a:noFill/>
            <a:ln w="15875">
              <a:solidFill>
                <a:schemeClr val="tx1"/>
              </a:solidFill>
              <a:round/>
              <a:headEnd/>
              <a:tailEnd/>
            </a:ln>
          </p:spPr>
          <p:txBody>
            <a:bodyPr/>
            <a:lstStyle/>
            <a:p>
              <a:endParaRPr lang="en-US"/>
            </a:p>
          </p:txBody>
        </p:sp>
        <p:sp>
          <p:nvSpPr>
            <p:cNvPr id="96" name="Line 242"/>
            <p:cNvSpPr>
              <a:spLocks noChangeShapeType="1"/>
            </p:cNvSpPr>
            <p:nvPr/>
          </p:nvSpPr>
          <p:spPr bwMode="auto">
            <a:xfrm flipV="1">
              <a:off x="6533274" y="3466370"/>
              <a:ext cx="799460" cy="0"/>
            </a:xfrm>
            <a:prstGeom prst="line">
              <a:avLst/>
            </a:prstGeom>
            <a:noFill/>
            <a:ln w="15875">
              <a:solidFill>
                <a:schemeClr val="tx1"/>
              </a:solidFill>
              <a:round/>
              <a:headEnd/>
              <a:tailEnd/>
            </a:ln>
          </p:spPr>
          <p:txBody>
            <a:bodyPr/>
            <a:lstStyle/>
            <a:p>
              <a:endParaRPr lang="en-US"/>
            </a:p>
          </p:txBody>
        </p:sp>
        <p:sp>
          <p:nvSpPr>
            <p:cNvPr id="97" name="Line 243"/>
            <p:cNvSpPr>
              <a:spLocks noChangeShapeType="1"/>
            </p:cNvSpPr>
            <p:nvPr/>
          </p:nvSpPr>
          <p:spPr bwMode="auto">
            <a:xfrm flipV="1">
              <a:off x="6533274" y="3499152"/>
              <a:ext cx="799460" cy="0"/>
            </a:xfrm>
            <a:prstGeom prst="line">
              <a:avLst/>
            </a:prstGeom>
            <a:noFill/>
            <a:ln w="15875">
              <a:solidFill>
                <a:schemeClr val="tx1"/>
              </a:solidFill>
              <a:round/>
              <a:headEnd/>
              <a:tailEnd/>
            </a:ln>
          </p:spPr>
          <p:txBody>
            <a:bodyPr/>
            <a:lstStyle/>
            <a:p>
              <a:endParaRPr lang="en-US"/>
            </a:p>
          </p:txBody>
        </p:sp>
        <p:sp>
          <p:nvSpPr>
            <p:cNvPr id="98" name="Line 245"/>
            <p:cNvSpPr>
              <a:spLocks noChangeShapeType="1"/>
            </p:cNvSpPr>
            <p:nvPr/>
          </p:nvSpPr>
          <p:spPr bwMode="auto">
            <a:xfrm flipV="1">
              <a:off x="6533274" y="3566538"/>
              <a:ext cx="799460" cy="0"/>
            </a:xfrm>
            <a:prstGeom prst="line">
              <a:avLst/>
            </a:prstGeom>
            <a:noFill/>
            <a:ln w="15875">
              <a:solidFill>
                <a:schemeClr val="tx1"/>
              </a:solidFill>
              <a:round/>
              <a:headEnd/>
              <a:tailEnd/>
            </a:ln>
          </p:spPr>
          <p:txBody>
            <a:bodyPr/>
            <a:lstStyle/>
            <a:p>
              <a:endParaRPr lang="en-US"/>
            </a:p>
          </p:txBody>
        </p:sp>
        <p:sp>
          <p:nvSpPr>
            <p:cNvPr id="99" name="Line 246"/>
            <p:cNvSpPr>
              <a:spLocks noChangeShapeType="1"/>
            </p:cNvSpPr>
            <p:nvPr/>
          </p:nvSpPr>
          <p:spPr bwMode="auto">
            <a:xfrm flipV="1">
              <a:off x="6533274" y="3601141"/>
              <a:ext cx="799460" cy="0"/>
            </a:xfrm>
            <a:prstGeom prst="line">
              <a:avLst/>
            </a:prstGeom>
            <a:noFill/>
            <a:ln w="15875">
              <a:solidFill>
                <a:schemeClr val="tx1"/>
              </a:solidFill>
              <a:round/>
              <a:headEnd/>
              <a:tailEnd/>
            </a:ln>
          </p:spPr>
          <p:txBody>
            <a:bodyPr/>
            <a:lstStyle/>
            <a:p>
              <a:endParaRPr lang="en-US"/>
            </a:p>
          </p:txBody>
        </p:sp>
        <p:sp>
          <p:nvSpPr>
            <p:cNvPr id="100" name="Line 248"/>
            <p:cNvSpPr>
              <a:spLocks noChangeShapeType="1"/>
            </p:cNvSpPr>
            <p:nvPr/>
          </p:nvSpPr>
          <p:spPr bwMode="auto">
            <a:xfrm flipV="1">
              <a:off x="6533274" y="5232975"/>
              <a:ext cx="799460" cy="0"/>
            </a:xfrm>
            <a:prstGeom prst="line">
              <a:avLst/>
            </a:prstGeom>
            <a:noFill/>
            <a:ln w="15875">
              <a:solidFill>
                <a:schemeClr val="tx1"/>
              </a:solidFill>
              <a:round/>
              <a:headEnd/>
              <a:tailEnd/>
            </a:ln>
          </p:spPr>
          <p:txBody>
            <a:bodyPr/>
            <a:lstStyle/>
            <a:p>
              <a:endParaRPr lang="en-US"/>
            </a:p>
          </p:txBody>
        </p:sp>
        <p:sp>
          <p:nvSpPr>
            <p:cNvPr id="101" name="Line 249"/>
            <p:cNvSpPr>
              <a:spLocks noChangeShapeType="1"/>
            </p:cNvSpPr>
            <p:nvPr/>
          </p:nvSpPr>
          <p:spPr bwMode="auto">
            <a:xfrm flipV="1">
              <a:off x="6533274" y="5265757"/>
              <a:ext cx="799460" cy="0"/>
            </a:xfrm>
            <a:prstGeom prst="line">
              <a:avLst/>
            </a:prstGeom>
            <a:noFill/>
            <a:ln w="15875">
              <a:solidFill>
                <a:schemeClr val="tx1"/>
              </a:solidFill>
              <a:round/>
              <a:headEnd/>
              <a:tailEnd/>
            </a:ln>
          </p:spPr>
          <p:txBody>
            <a:bodyPr/>
            <a:lstStyle/>
            <a:p>
              <a:endParaRPr lang="en-US"/>
            </a:p>
          </p:txBody>
        </p:sp>
        <p:sp>
          <p:nvSpPr>
            <p:cNvPr id="102" name="Line 251"/>
            <p:cNvSpPr>
              <a:spLocks noChangeShapeType="1"/>
            </p:cNvSpPr>
            <p:nvPr/>
          </p:nvSpPr>
          <p:spPr bwMode="auto">
            <a:xfrm flipV="1">
              <a:off x="6533274" y="5333143"/>
              <a:ext cx="799460" cy="0"/>
            </a:xfrm>
            <a:prstGeom prst="line">
              <a:avLst/>
            </a:prstGeom>
            <a:noFill/>
            <a:ln w="15875">
              <a:solidFill>
                <a:schemeClr val="tx1"/>
              </a:solidFill>
              <a:round/>
              <a:headEnd/>
              <a:tailEnd/>
            </a:ln>
          </p:spPr>
          <p:txBody>
            <a:bodyPr/>
            <a:lstStyle/>
            <a:p>
              <a:endParaRPr lang="en-US"/>
            </a:p>
          </p:txBody>
        </p:sp>
        <p:sp>
          <p:nvSpPr>
            <p:cNvPr id="103" name="Line 252"/>
            <p:cNvSpPr>
              <a:spLocks noChangeShapeType="1"/>
            </p:cNvSpPr>
            <p:nvPr/>
          </p:nvSpPr>
          <p:spPr bwMode="auto">
            <a:xfrm flipV="1">
              <a:off x="6533274" y="5367747"/>
              <a:ext cx="799460" cy="0"/>
            </a:xfrm>
            <a:prstGeom prst="line">
              <a:avLst/>
            </a:prstGeom>
            <a:noFill/>
            <a:ln w="15875">
              <a:solidFill>
                <a:schemeClr val="tx1"/>
              </a:solidFill>
              <a:round/>
              <a:headEnd/>
              <a:tailEnd/>
            </a:ln>
          </p:spPr>
          <p:txBody>
            <a:bodyPr/>
            <a:lstStyle/>
            <a:p>
              <a:endParaRPr lang="en-US"/>
            </a:p>
          </p:txBody>
        </p:sp>
        <p:sp>
          <p:nvSpPr>
            <p:cNvPr id="104" name="Line 254"/>
            <p:cNvSpPr>
              <a:spLocks noChangeShapeType="1"/>
            </p:cNvSpPr>
            <p:nvPr/>
          </p:nvSpPr>
          <p:spPr bwMode="auto">
            <a:xfrm flipV="1">
              <a:off x="6533274" y="5435133"/>
              <a:ext cx="799460" cy="0"/>
            </a:xfrm>
            <a:prstGeom prst="line">
              <a:avLst/>
            </a:prstGeom>
            <a:noFill/>
            <a:ln w="15875">
              <a:solidFill>
                <a:schemeClr val="tx1"/>
              </a:solidFill>
              <a:round/>
              <a:headEnd/>
              <a:tailEnd/>
            </a:ln>
          </p:spPr>
          <p:txBody>
            <a:bodyPr/>
            <a:lstStyle/>
            <a:p>
              <a:endParaRPr lang="en-US"/>
            </a:p>
          </p:txBody>
        </p:sp>
        <p:sp>
          <p:nvSpPr>
            <p:cNvPr id="105" name="Line 255"/>
            <p:cNvSpPr>
              <a:spLocks noChangeShapeType="1"/>
            </p:cNvSpPr>
            <p:nvPr/>
          </p:nvSpPr>
          <p:spPr bwMode="auto">
            <a:xfrm flipV="1">
              <a:off x="6533274" y="5467915"/>
              <a:ext cx="799460" cy="0"/>
            </a:xfrm>
            <a:prstGeom prst="line">
              <a:avLst/>
            </a:prstGeom>
            <a:noFill/>
            <a:ln w="15875">
              <a:solidFill>
                <a:schemeClr val="tx1"/>
              </a:solidFill>
              <a:round/>
              <a:headEnd/>
              <a:tailEnd/>
            </a:ln>
          </p:spPr>
          <p:txBody>
            <a:bodyPr/>
            <a:lstStyle/>
            <a:p>
              <a:endParaRPr lang="en-US"/>
            </a:p>
          </p:txBody>
        </p:sp>
        <p:sp>
          <p:nvSpPr>
            <p:cNvPr id="106" name="Line 256"/>
            <p:cNvSpPr>
              <a:spLocks noChangeShapeType="1"/>
            </p:cNvSpPr>
            <p:nvPr/>
          </p:nvSpPr>
          <p:spPr bwMode="auto">
            <a:xfrm flipV="1">
              <a:off x="6533274" y="5502518"/>
              <a:ext cx="799460" cy="0"/>
            </a:xfrm>
            <a:prstGeom prst="line">
              <a:avLst/>
            </a:prstGeom>
            <a:noFill/>
            <a:ln w="15875">
              <a:solidFill>
                <a:schemeClr val="tx1"/>
              </a:solidFill>
              <a:round/>
              <a:headEnd/>
              <a:tailEnd/>
            </a:ln>
          </p:spPr>
          <p:txBody>
            <a:bodyPr/>
            <a:lstStyle/>
            <a:p>
              <a:endParaRPr lang="en-US"/>
            </a:p>
          </p:txBody>
        </p:sp>
        <p:sp>
          <p:nvSpPr>
            <p:cNvPr id="107" name="Line 257"/>
            <p:cNvSpPr>
              <a:spLocks noChangeShapeType="1"/>
            </p:cNvSpPr>
            <p:nvPr/>
          </p:nvSpPr>
          <p:spPr bwMode="auto">
            <a:xfrm flipV="1">
              <a:off x="6533274" y="5535301"/>
              <a:ext cx="799460" cy="0"/>
            </a:xfrm>
            <a:prstGeom prst="line">
              <a:avLst/>
            </a:prstGeom>
            <a:noFill/>
            <a:ln w="15875">
              <a:solidFill>
                <a:schemeClr val="tx1"/>
              </a:solidFill>
              <a:round/>
              <a:headEnd/>
              <a:tailEnd/>
            </a:ln>
          </p:spPr>
          <p:txBody>
            <a:bodyPr/>
            <a:lstStyle/>
            <a:p>
              <a:endParaRPr lang="en-US"/>
            </a:p>
          </p:txBody>
        </p:sp>
        <p:sp>
          <p:nvSpPr>
            <p:cNvPr id="108" name="Line 260"/>
            <p:cNvSpPr>
              <a:spLocks noChangeShapeType="1"/>
            </p:cNvSpPr>
            <p:nvPr/>
          </p:nvSpPr>
          <p:spPr bwMode="auto">
            <a:xfrm flipV="1">
              <a:off x="6533274" y="5637290"/>
              <a:ext cx="799460" cy="0"/>
            </a:xfrm>
            <a:prstGeom prst="line">
              <a:avLst/>
            </a:prstGeom>
            <a:noFill/>
            <a:ln w="15875">
              <a:solidFill>
                <a:schemeClr val="tx1"/>
              </a:solidFill>
              <a:round/>
              <a:headEnd/>
              <a:tailEnd/>
            </a:ln>
          </p:spPr>
          <p:txBody>
            <a:bodyPr/>
            <a:lstStyle/>
            <a:p>
              <a:endParaRPr lang="en-US"/>
            </a:p>
          </p:txBody>
        </p:sp>
        <p:sp>
          <p:nvSpPr>
            <p:cNvPr id="109" name="Line 262"/>
            <p:cNvSpPr>
              <a:spLocks noChangeShapeType="1"/>
            </p:cNvSpPr>
            <p:nvPr/>
          </p:nvSpPr>
          <p:spPr bwMode="auto">
            <a:xfrm flipV="1">
              <a:off x="6533274" y="5704676"/>
              <a:ext cx="799460" cy="0"/>
            </a:xfrm>
            <a:prstGeom prst="line">
              <a:avLst/>
            </a:prstGeom>
            <a:noFill/>
            <a:ln w="15875">
              <a:solidFill>
                <a:schemeClr val="tx1"/>
              </a:solidFill>
              <a:round/>
              <a:headEnd/>
              <a:tailEnd/>
            </a:ln>
          </p:spPr>
          <p:txBody>
            <a:bodyPr/>
            <a:lstStyle/>
            <a:p>
              <a:endParaRPr lang="en-US"/>
            </a:p>
          </p:txBody>
        </p:sp>
        <p:sp>
          <p:nvSpPr>
            <p:cNvPr id="110" name="Text Box 156"/>
            <p:cNvSpPr txBox="1">
              <a:spLocks noChangeArrowheads="1"/>
            </p:cNvSpPr>
            <p:nvPr/>
          </p:nvSpPr>
          <p:spPr bwMode="auto">
            <a:xfrm>
              <a:off x="5482930" y="4692065"/>
              <a:ext cx="464324" cy="335109"/>
            </a:xfrm>
            <a:prstGeom prst="rect">
              <a:avLst/>
            </a:prstGeom>
            <a:noFill/>
            <a:ln w="19050">
              <a:noFill/>
              <a:miter lim="800000"/>
              <a:headEnd/>
              <a:tailEnd/>
            </a:ln>
          </p:spPr>
          <p:txBody>
            <a:bodyPr wrap="none">
              <a:spAutoFit/>
            </a:bodyPr>
            <a:lstStyle/>
            <a:p>
              <a:r>
                <a:rPr lang="en-US" sz="1600" b="1">
                  <a:solidFill>
                    <a:srgbClr val="003399"/>
                  </a:solidFill>
                  <a:latin typeface="Times New Roman" pitchFamily="18" charset="0"/>
                  <a:cs typeface="Times New Roman" pitchFamily="18" charset="0"/>
                </a:rPr>
                <a:t>VB</a:t>
              </a:r>
            </a:p>
          </p:txBody>
        </p:sp>
        <p:sp>
          <p:nvSpPr>
            <p:cNvPr id="111" name="Line 157"/>
            <p:cNvSpPr>
              <a:spLocks noChangeShapeType="1"/>
            </p:cNvSpPr>
            <p:nvPr/>
          </p:nvSpPr>
          <p:spPr bwMode="auto">
            <a:xfrm>
              <a:off x="6892751" y="3573823"/>
              <a:ext cx="3745" cy="1679185"/>
            </a:xfrm>
            <a:prstGeom prst="line">
              <a:avLst/>
            </a:prstGeom>
            <a:noFill/>
            <a:ln w="19050">
              <a:solidFill>
                <a:schemeClr val="tx1"/>
              </a:solidFill>
              <a:prstDash val="lgDash"/>
              <a:round/>
              <a:headEnd type="triangle" w="med" len="med"/>
              <a:tailEnd type="triangle" w="med" len="med"/>
            </a:ln>
          </p:spPr>
          <p:txBody>
            <a:bodyPr/>
            <a:lstStyle/>
            <a:p>
              <a:endParaRPr lang="en-US"/>
            </a:p>
          </p:txBody>
        </p:sp>
        <p:sp>
          <p:nvSpPr>
            <p:cNvPr id="112" name="Line 169"/>
            <p:cNvSpPr>
              <a:spLocks noChangeShapeType="1"/>
            </p:cNvSpPr>
            <p:nvPr/>
          </p:nvSpPr>
          <p:spPr bwMode="auto">
            <a:xfrm flipV="1">
              <a:off x="7772719" y="5735637"/>
              <a:ext cx="797588" cy="0"/>
            </a:xfrm>
            <a:prstGeom prst="line">
              <a:avLst/>
            </a:prstGeom>
            <a:noFill/>
            <a:ln w="15875">
              <a:solidFill>
                <a:schemeClr val="tx1"/>
              </a:solidFill>
              <a:round/>
              <a:headEnd/>
              <a:tailEnd/>
            </a:ln>
          </p:spPr>
          <p:txBody>
            <a:bodyPr/>
            <a:lstStyle/>
            <a:p>
              <a:endParaRPr lang="en-US"/>
            </a:p>
          </p:txBody>
        </p:sp>
        <p:sp>
          <p:nvSpPr>
            <p:cNvPr id="113" name="Line 170"/>
            <p:cNvSpPr>
              <a:spLocks noChangeShapeType="1"/>
            </p:cNvSpPr>
            <p:nvPr/>
          </p:nvSpPr>
          <p:spPr bwMode="auto">
            <a:xfrm flipV="1">
              <a:off x="7772719" y="5768419"/>
              <a:ext cx="797588" cy="0"/>
            </a:xfrm>
            <a:prstGeom prst="line">
              <a:avLst/>
            </a:prstGeom>
            <a:noFill/>
            <a:ln w="15875">
              <a:solidFill>
                <a:schemeClr val="tx1"/>
              </a:solidFill>
              <a:round/>
              <a:headEnd/>
              <a:tailEnd/>
            </a:ln>
          </p:spPr>
          <p:txBody>
            <a:bodyPr/>
            <a:lstStyle/>
            <a:p>
              <a:endParaRPr lang="en-US"/>
            </a:p>
          </p:txBody>
        </p:sp>
        <p:sp>
          <p:nvSpPr>
            <p:cNvPr id="114" name="Line 175"/>
            <p:cNvSpPr>
              <a:spLocks noChangeShapeType="1"/>
            </p:cNvSpPr>
            <p:nvPr/>
          </p:nvSpPr>
          <p:spPr bwMode="auto">
            <a:xfrm flipV="1">
              <a:off x="7772719" y="5937795"/>
              <a:ext cx="797588" cy="0"/>
            </a:xfrm>
            <a:prstGeom prst="line">
              <a:avLst/>
            </a:prstGeom>
            <a:noFill/>
            <a:ln w="15875">
              <a:solidFill>
                <a:schemeClr val="tx1"/>
              </a:solidFill>
              <a:round/>
              <a:headEnd/>
              <a:tailEnd/>
            </a:ln>
          </p:spPr>
          <p:txBody>
            <a:bodyPr/>
            <a:lstStyle/>
            <a:p>
              <a:endParaRPr lang="en-US"/>
            </a:p>
          </p:txBody>
        </p:sp>
        <p:sp>
          <p:nvSpPr>
            <p:cNvPr id="115" name="Line 189"/>
            <p:cNvSpPr>
              <a:spLocks noChangeShapeType="1"/>
            </p:cNvSpPr>
            <p:nvPr/>
          </p:nvSpPr>
          <p:spPr bwMode="auto">
            <a:xfrm flipV="1">
              <a:off x="7772719" y="3043841"/>
              <a:ext cx="797588" cy="0"/>
            </a:xfrm>
            <a:prstGeom prst="line">
              <a:avLst/>
            </a:prstGeom>
            <a:noFill/>
            <a:ln w="15875">
              <a:solidFill>
                <a:schemeClr val="tx1"/>
              </a:solidFill>
              <a:round/>
              <a:headEnd/>
              <a:tailEnd/>
            </a:ln>
          </p:spPr>
          <p:txBody>
            <a:bodyPr/>
            <a:lstStyle/>
            <a:p>
              <a:endParaRPr lang="en-US"/>
            </a:p>
          </p:txBody>
        </p:sp>
        <p:sp>
          <p:nvSpPr>
            <p:cNvPr id="116" name="Line 207"/>
            <p:cNvSpPr>
              <a:spLocks noChangeShapeType="1"/>
            </p:cNvSpPr>
            <p:nvPr/>
          </p:nvSpPr>
          <p:spPr bwMode="auto">
            <a:xfrm flipV="1">
              <a:off x="5278852" y="3757768"/>
              <a:ext cx="799460" cy="0"/>
            </a:xfrm>
            <a:prstGeom prst="line">
              <a:avLst/>
            </a:prstGeom>
            <a:noFill/>
            <a:ln w="15875">
              <a:solidFill>
                <a:schemeClr val="tx1"/>
              </a:solidFill>
              <a:round/>
              <a:headEnd/>
              <a:tailEnd/>
            </a:ln>
          </p:spPr>
          <p:txBody>
            <a:bodyPr/>
            <a:lstStyle/>
            <a:p>
              <a:endParaRPr lang="en-US"/>
            </a:p>
          </p:txBody>
        </p:sp>
        <p:sp>
          <p:nvSpPr>
            <p:cNvPr id="117" name="Line 227"/>
            <p:cNvSpPr>
              <a:spLocks noChangeShapeType="1"/>
            </p:cNvSpPr>
            <p:nvPr/>
          </p:nvSpPr>
          <p:spPr bwMode="auto">
            <a:xfrm flipV="1">
              <a:off x="5278852" y="5404171"/>
              <a:ext cx="799460" cy="0"/>
            </a:xfrm>
            <a:prstGeom prst="line">
              <a:avLst/>
            </a:prstGeom>
            <a:noFill/>
            <a:ln w="15875">
              <a:solidFill>
                <a:schemeClr val="tx1"/>
              </a:solidFill>
              <a:round/>
              <a:headEnd/>
              <a:tailEnd/>
            </a:ln>
          </p:spPr>
          <p:txBody>
            <a:bodyPr/>
            <a:lstStyle/>
            <a:p>
              <a:endParaRPr lang="en-US"/>
            </a:p>
          </p:txBody>
        </p:sp>
        <p:sp>
          <p:nvSpPr>
            <p:cNvPr id="118" name="Line 244"/>
            <p:cNvSpPr>
              <a:spLocks noChangeShapeType="1"/>
            </p:cNvSpPr>
            <p:nvPr/>
          </p:nvSpPr>
          <p:spPr bwMode="auto">
            <a:xfrm flipV="1">
              <a:off x="6538891" y="3541040"/>
              <a:ext cx="799460" cy="0"/>
            </a:xfrm>
            <a:prstGeom prst="line">
              <a:avLst/>
            </a:prstGeom>
            <a:noFill/>
            <a:ln w="15875">
              <a:solidFill>
                <a:schemeClr val="tx1"/>
              </a:solidFill>
              <a:round/>
              <a:headEnd/>
              <a:tailEnd/>
            </a:ln>
          </p:spPr>
          <p:txBody>
            <a:bodyPr/>
            <a:lstStyle/>
            <a:p>
              <a:endParaRPr lang="en-US"/>
            </a:p>
          </p:txBody>
        </p:sp>
        <p:sp>
          <p:nvSpPr>
            <p:cNvPr id="119" name="Line 250"/>
            <p:cNvSpPr>
              <a:spLocks noChangeShapeType="1"/>
            </p:cNvSpPr>
            <p:nvPr/>
          </p:nvSpPr>
          <p:spPr bwMode="auto">
            <a:xfrm flipV="1">
              <a:off x="6538891" y="5307645"/>
              <a:ext cx="799460" cy="0"/>
            </a:xfrm>
            <a:prstGeom prst="line">
              <a:avLst/>
            </a:prstGeom>
            <a:noFill/>
            <a:ln w="15875">
              <a:solidFill>
                <a:schemeClr val="tx1"/>
              </a:solidFill>
              <a:round/>
              <a:headEnd/>
              <a:tailEnd/>
            </a:ln>
          </p:spPr>
          <p:txBody>
            <a:bodyPr/>
            <a:lstStyle/>
            <a:p>
              <a:endParaRPr lang="en-US"/>
            </a:p>
          </p:txBody>
        </p:sp>
        <p:sp>
          <p:nvSpPr>
            <p:cNvPr id="120" name="Line 253"/>
            <p:cNvSpPr>
              <a:spLocks noChangeShapeType="1"/>
            </p:cNvSpPr>
            <p:nvPr/>
          </p:nvSpPr>
          <p:spPr bwMode="auto">
            <a:xfrm flipV="1">
              <a:off x="6538891" y="5407813"/>
              <a:ext cx="799460" cy="0"/>
            </a:xfrm>
            <a:prstGeom prst="line">
              <a:avLst/>
            </a:prstGeom>
            <a:noFill/>
            <a:ln w="15875">
              <a:solidFill>
                <a:schemeClr val="tx1"/>
              </a:solidFill>
              <a:round/>
              <a:headEnd/>
              <a:tailEnd/>
            </a:ln>
          </p:spPr>
          <p:txBody>
            <a:bodyPr/>
            <a:lstStyle/>
            <a:p>
              <a:endParaRPr lang="en-US"/>
            </a:p>
          </p:txBody>
        </p:sp>
        <p:sp>
          <p:nvSpPr>
            <p:cNvPr id="121" name="Line 258"/>
            <p:cNvSpPr>
              <a:spLocks noChangeShapeType="1"/>
            </p:cNvSpPr>
            <p:nvPr/>
          </p:nvSpPr>
          <p:spPr bwMode="auto">
            <a:xfrm flipV="1">
              <a:off x="6538891" y="5577189"/>
              <a:ext cx="799460" cy="0"/>
            </a:xfrm>
            <a:prstGeom prst="line">
              <a:avLst/>
            </a:prstGeom>
            <a:noFill/>
            <a:ln w="15875">
              <a:solidFill>
                <a:schemeClr val="tx1"/>
              </a:solidFill>
              <a:round/>
              <a:headEnd/>
              <a:tailEnd/>
            </a:ln>
          </p:spPr>
          <p:txBody>
            <a:bodyPr/>
            <a:lstStyle/>
            <a:p>
              <a:endParaRPr lang="en-US"/>
            </a:p>
          </p:txBody>
        </p:sp>
        <p:sp>
          <p:nvSpPr>
            <p:cNvPr id="122" name="Line 259"/>
            <p:cNvSpPr>
              <a:spLocks noChangeShapeType="1"/>
            </p:cNvSpPr>
            <p:nvPr/>
          </p:nvSpPr>
          <p:spPr bwMode="auto">
            <a:xfrm flipV="1">
              <a:off x="6538891" y="5609971"/>
              <a:ext cx="799460" cy="0"/>
            </a:xfrm>
            <a:prstGeom prst="line">
              <a:avLst/>
            </a:prstGeom>
            <a:noFill/>
            <a:ln w="15875">
              <a:solidFill>
                <a:schemeClr val="tx1"/>
              </a:solidFill>
              <a:round/>
              <a:headEnd/>
              <a:tailEnd/>
            </a:ln>
          </p:spPr>
          <p:txBody>
            <a:bodyPr/>
            <a:lstStyle/>
            <a:p>
              <a:endParaRPr lang="en-US"/>
            </a:p>
          </p:txBody>
        </p:sp>
        <p:sp>
          <p:nvSpPr>
            <p:cNvPr id="123" name="Line 261"/>
            <p:cNvSpPr>
              <a:spLocks noChangeShapeType="1"/>
            </p:cNvSpPr>
            <p:nvPr/>
          </p:nvSpPr>
          <p:spPr bwMode="auto">
            <a:xfrm flipV="1">
              <a:off x="6538891" y="5677357"/>
              <a:ext cx="799460" cy="0"/>
            </a:xfrm>
            <a:prstGeom prst="line">
              <a:avLst/>
            </a:prstGeom>
            <a:noFill/>
            <a:ln w="15875">
              <a:solidFill>
                <a:schemeClr val="tx1"/>
              </a:solidFill>
              <a:round/>
              <a:headEnd/>
              <a:tailEnd/>
            </a:ln>
          </p:spPr>
          <p:txBody>
            <a:bodyPr/>
            <a:lstStyle/>
            <a:p>
              <a:endParaRPr lang="en-US"/>
            </a:p>
          </p:txBody>
        </p:sp>
        <p:sp>
          <p:nvSpPr>
            <p:cNvPr id="124" name="Line 263"/>
            <p:cNvSpPr>
              <a:spLocks noChangeShapeType="1"/>
            </p:cNvSpPr>
            <p:nvPr/>
          </p:nvSpPr>
          <p:spPr bwMode="auto">
            <a:xfrm flipV="1">
              <a:off x="6538891" y="5744743"/>
              <a:ext cx="799460" cy="0"/>
            </a:xfrm>
            <a:prstGeom prst="line">
              <a:avLst/>
            </a:prstGeom>
            <a:noFill/>
            <a:ln w="15875">
              <a:solidFill>
                <a:schemeClr val="tx1"/>
              </a:solidFill>
              <a:round/>
              <a:headEnd/>
              <a:tailEnd/>
            </a:ln>
          </p:spPr>
          <p:txBody>
            <a:bodyPr/>
            <a:lstStyle/>
            <a:p>
              <a:endParaRPr lang="en-US"/>
            </a:p>
          </p:txBody>
        </p:sp>
        <p:sp>
          <p:nvSpPr>
            <p:cNvPr id="125" name="Line 264"/>
            <p:cNvSpPr>
              <a:spLocks noChangeShapeType="1"/>
            </p:cNvSpPr>
            <p:nvPr/>
          </p:nvSpPr>
          <p:spPr bwMode="auto">
            <a:xfrm>
              <a:off x="8353123" y="3245999"/>
              <a:ext cx="16850" cy="2285659"/>
            </a:xfrm>
            <a:prstGeom prst="line">
              <a:avLst/>
            </a:prstGeom>
            <a:noFill/>
            <a:ln w="19050">
              <a:solidFill>
                <a:schemeClr val="tx1"/>
              </a:solidFill>
              <a:prstDash val="lgDash"/>
              <a:round/>
              <a:headEnd type="triangle" w="med" len="med"/>
              <a:tailEnd type="triangle" w="med" len="med"/>
            </a:ln>
          </p:spPr>
          <p:txBody>
            <a:bodyPr/>
            <a:lstStyle/>
            <a:p>
              <a:endParaRPr lang="en-US"/>
            </a:p>
          </p:txBody>
        </p:sp>
        <p:sp>
          <p:nvSpPr>
            <p:cNvPr id="126" name="Text Box 266"/>
            <p:cNvSpPr txBox="1">
              <a:spLocks noChangeArrowheads="1"/>
            </p:cNvSpPr>
            <p:nvPr/>
          </p:nvSpPr>
          <p:spPr bwMode="auto">
            <a:xfrm>
              <a:off x="6907729" y="2767012"/>
              <a:ext cx="466196" cy="336930"/>
            </a:xfrm>
            <a:prstGeom prst="rect">
              <a:avLst/>
            </a:prstGeom>
            <a:noFill/>
            <a:ln w="19050">
              <a:noFill/>
              <a:miter lim="800000"/>
              <a:headEnd/>
              <a:tailEnd/>
            </a:ln>
          </p:spPr>
          <p:txBody>
            <a:bodyPr wrap="none">
              <a:spAutoFit/>
            </a:bodyPr>
            <a:lstStyle/>
            <a:p>
              <a:r>
                <a:rPr lang="en-US" sz="1600" b="1">
                  <a:solidFill>
                    <a:srgbClr val="003399"/>
                  </a:solidFill>
                  <a:latin typeface="Times New Roman" pitchFamily="18" charset="0"/>
                  <a:cs typeface="Times New Roman" pitchFamily="18" charset="0"/>
                </a:rPr>
                <a:t>CB</a:t>
              </a:r>
            </a:p>
          </p:txBody>
        </p:sp>
        <p:sp>
          <p:nvSpPr>
            <p:cNvPr id="127" name="Text Box 267"/>
            <p:cNvSpPr txBox="1">
              <a:spLocks noChangeArrowheads="1"/>
            </p:cNvSpPr>
            <p:nvPr/>
          </p:nvSpPr>
          <p:spPr bwMode="auto">
            <a:xfrm>
              <a:off x="6830966" y="4954324"/>
              <a:ext cx="464324" cy="336930"/>
            </a:xfrm>
            <a:prstGeom prst="rect">
              <a:avLst/>
            </a:prstGeom>
            <a:noFill/>
            <a:ln w="19050">
              <a:noFill/>
              <a:miter lim="800000"/>
              <a:headEnd/>
              <a:tailEnd/>
            </a:ln>
          </p:spPr>
          <p:txBody>
            <a:bodyPr wrap="none">
              <a:spAutoFit/>
            </a:bodyPr>
            <a:lstStyle/>
            <a:p>
              <a:r>
                <a:rPr lang="en-US" sz="1600" b="1">
                  <a:solidFill>
                    <a:srgbClr val="003399"/>
                  </a:solidFill>
                  <a:latin typeface="Times New Roman" pitchFamily="18" charset="0"/>
                  <a:cs typeface="Times New Roman" pitchFamily="18" charset="0"/>
                </a:rPr>
                <a:t>VB</a:t>
              </a:r>
            </a:p>
          </p:txBody>
        </p:sp>
        <p:sp>
          <p:nvSpPr>
            <p:cNvPr id="128" name="Text Box 268"/>
            <p:cNvSpPr txBox="1">
              <a:spLocks noChangeArrowheads="1"/>
            </p:cNvSpPr>
            <p:nvPr/>
          </p:nvSpPr>
          <p:spPr bwMode="auto">
            <a:xfrm>
              <a:off x="8162151" y="2406406"/>
              <a:ext cx="464324" cy="336930"/>
            </a:xfrm>
            <a:prstGeom prst="rect">
              <a:avLst/>
            </a:prstGeom>
            <a:noFill/>
            <a:ln w="19050">
              <a:noFill/>
              <a:miter lim="800000"/>
              <a:headEnd/>
              <a:tailEnd/>
            </a:ln>
          </p:spPr>
          <p:txBody>
            <a:bodyPr wrap="none">
              <a:spAutoFit/>
            </a:bodyPr>
            <a:lstStyle/>
            <a:p>
              <a:r>
                <a:rPr lang="en-US" sz="1600" b="1">
                  <a:solidFill>
                    <a:srgbClr val="003399"/>
                  </a:solidFill>
                  <a:latin typeface="Times New Roman" pitchFamily="18" charset="0"/>
                  <a:cs typeface="Times New Roman" pitchFamily="18" charset="0"/>
                </a:rPr>
                <a:t>CB</a:t>
              </a:r>
            </a:p>
          </p:txBody>
        </p:sp>
        <p:sp>
          <p:nvSpPr>
            <p:cNvPr id="129" name="Line 277"/>
            <p:cNvSpPr>
              <a:spLocks noChangeShapeType="1"/>
            </p:cNvSpPr>
            <p:nvPr/>
          </p:nvSpPr>
          <p:spPr bwMode="auto">
            <a:xfrm flipH="1">
              <a:off x="5982827" y="3936250"/>
              <a:ext cx="11234" cy="1030823"/>
            </a:xfrm>
            <a:prstGeom prst="line">
              <a:avLst/>
            </a:prstGeom>
            <a:noFill/>
            <a:ln w="19050">
              <a:solidFill>
                <a:schemeClr val="tx1"/>
              </a:solidFill>
              <a:prstDash val="lgDash"/>
              <a:round/>
              <a:headEnd type="triangle" w="med" len="med"/>
              <a:tailEnd type="triangle" w="med" len="med"/>
            </a:ln>
          </p:spPr>
          <p:txBody>
            <a:bodyPr wrap="none" anchor="ctr"/>
            <a:lstStyle/>
            <a:p>
              <a:endParaRPr lang="en-US"/>
            </a:p>
          </p:txBody>
        </p:sp>
        <p:sp>
          <p:nvSpPr>
            <p:cNvPr id="130" name="Text Box 279"/>
            <p:cNvSpPr txBox="1">
              <a:spLocks noChangeArrowheads="1"/>
            </p:cNvSpPr>
            <p:nvPr/>
          </p:nvSpPr>
          <p:spPr bwMode="auto">
            <a:xfrm>
              <a:off x="7819526" y="5165588"/>
              <a:ext cx="466196" cy="336930"/>
            </a:xfrm>
            <a:prstGeom prst="rect">
              <a:avLst/>
            </a:prstGeom>
            <a:noFill/>
            <a:ln w="19050">
              <a:noFill/>
              <a:miter lim="800000"/>
              <a:headEnd/>
              <a:tailEnd/>
            </a:ln>
          </p:spPr>
          <p:txBody>
            <a:bodyPr wrap="none">
              <a:spAutoFit/>
            </a:bodyPr>
            <a:lstStyle/>
            <a:p>
              <a:r>
                <a:rPr lang="en-US" sz="1600" b="1">
                  <a:solidFill>
                    <a:srgbClr val="003399"/>
                  </a:solidFill>
                  <a:latin typeface="Times New Roman" pitchFamily="18" charset="0"/>
                  <a:cs typeface="Times New Roman" pitchFamily="18" charset="0"/>
                </a:rPr>
                <a:t>VB</a:t>
              </a:r>
            </a:p>
          </p:txBody>
        </p:sp>
      </p:grpSp>
      <p:sp>
        <p:nvSpPr>
          <p:cNvPr id="131" name="Text Box 118"/>
          <p:cNvSpPr txBox="1">
            <a:spLocks noChangeArrowheads="1"/>
          </p:cNvSpPr>
          <p:nvPr/>
        </p:nvSpPr>
        <p:spPr bwMode="auto">
          <a:xfrm>
            <a:off x="986886" y="1138535"/>
            <a:ext cx="7168248" cy="461665"/>
          </a:xfrm>
          <a:prstGeom prst="rect">
            <a:avLst/>
          </a:prstGeom>
          <a:noFill/>
          <a:ln w="9525">
            <a:noFill/>
            <a:miter lim="800000"/>
            <a:headEnd/>
            <a:tailEnd/>
          </a:ln>
        </p:spPr>
        <p:txBody>
          <a:bodyPr wrap="none">
            <a:spAutoFit/>
          </a:bodyPr>
          <a:lstStyle/>
          <a:p>
            <a:r>
              <a:rPr lang="en-US" sz="2400" dirty="0">
                <a:latin typeface="Georgia"/>
              </a:rPr>
              <a:t>Quantum Dots – Quasi-particle (</a:t>
            </a:r>
            <a:r>
              <a:rPr lang="en-US" sz="2400" dirty="0" err="1">
                <a:latin typeface="Georgia"/>
              </a:rPr>
              <a:t>exciton</a:t>
            </a:r>
            <a:r>
              <a:rPr lang="en-US" sz="2400" dirty="0">
                <a:latin typeface="Georgia"/>
              </a:rPr>
              <a:t>) in a Box!</a:t>
            </a:r>
          </a:p>
        </p:txBody>
      </p:sp>
      <p:sp>
        <p:nvSpPr>
          <p:cNvPr id="132" name="Slide Number Placeholder 134"/>
          <p:cNvSpPr>
            <a:spLocks noGrp="1"/>
          </p:cNvSpPr>
          <p:nvPr>
            <p:ph type="sldNum" sz="quarter" idx="12"/>
          </p:nvPr>
        </p:nvSpPr>
        <p:spPr>
          <a:xfrm>
            <a:off x="6553200" y="6356350"/>
            <a:ext cx="2133600" cy="365125"/>
          </a:xfrm>
        </p:spPr>
        <p:txBody>
          <a:bodyPr/>
          <a:lstStyle/>
          <a:p>
            <a:fld id="{18E06C83-F47D-432E-8C26-634FAA0DF87B}" type="slidenum">
              <a:rPr lang="en-US" smtClean="0"/>
              <a:pPr/>
              <a:t>6</a:t>
            </a:fld>
            <a:endParaRPr lang="en-US"/>
          </a:p>
        </p:txBody>
      </p:sp>
      <p:pic>
        <p:nvPicPr>
          <p:cNvPr id="133" name="Picture 2"/>
          <p:cNvPicPr>
            <a:picLocks noChangeAspect="1" noChangeArrowheads="1"/>
          </p:cNvPicPr>
          <p:nvPr/>
        </p:nvPicPr>
        <p:blipFill>
          <a:blip r:embed="rId2" cstate="print"/>
          <a:srcRect l="13580" t="9825" r="9877" b="7459"/>
          <a:stretch>
            <a:fillRect/>
          </a:stretch>
        </p:blipFill>
        <p:spPr bwMode="auto">
          <a:xfrm>
            <a:off x="228600" y="4191000"/>
            <a:ext cx="2185917" cy="2362200"/>
          </a:xfrm>
          <a:prstGeom prst="rect">
            <a:avLst/>
          </a:prstGeom>
          <a:noFill/>
          <a:ln w="9525">
            <a:noFill/>
            <a:miter lim="800000"/>
            <a:headEnd/>
            <a:tailEnd/>
          </a:ln>
          <a:effectLst/>
        </p:spPr>
      </p:pic>
      <p:grpSp>
        <p:nvGrpSpPr>
          <p:cNvPr id="134" name="Group 133"/>
          <p:cNvGrpSpPr/>
          <p:nvPr/>
        </p:nvGrpSpPr>
        <p:grpSpPr>
          <a:xfrm>
            <a:off x="5105400" y="1600200"/>
            <a:ext cx="3581399" cy="1116422"/>
            <a:chOff x="5071030" y="1690658"/>
            <a:chExt cx="3581399" cy="1116422"/>
          </a:xfrm>
        </p:grpSpPr>
        <p:sp>
          <p:nvSpPr>
            <p:cNvPr id="135" name="Oval 158"/>
            <p:cNvSpPr>
              <a:spLocks noChangeArrowheads="1"/>
            </p:cNvSpPr>
            <p:nvPr/>
          </p:nvSpPr>
          <p:spPr bwMode="auto">
            <a:xfrm rot="5400000" flipH="1">
              <a:off x="5090415" y="1671273"/>
              <a:ext cx="1116422" cy="1155192"/>
            </a:xfrm>
            <a:prstGeom prst="ellipse">
              <a:avLst/>
            </a:prstGeom>
            <a:gradFill rotWithShape="1">
              <a:gsLst>
                <a:gs pos="0">
                  <a:srgbClr val="66FF33">
                    <a:alpha val="50000"/>
                  </a:srgbClr>
                </a:gs>
                <a:gs pos="100000">
                  <a:srgbClr val="2F7618"/>
                </a:gs>
              </a:gsLst>
              <a:path path="shape">
                <a:fillToRect l="50000" t="50000" r="50000" b="50000"/>
              </a:path>
            </a:gradFill>
            <a:ln w="19050">
              <a:solidFill>
                <a:schemeClr val="tx1"/>
              </a:solidFill>
              <a:round/>
              <a:headEnd/>
              <a:tailEnd/>
            </a:ln>
          </p:spPr>
          <p:txBody>
            <a:bodyPr wrap="none" anchor="ctr"/>
            <a:lstStyle/>
            <a:p>
              <a:pPr algn="ctr"/>
              <a:endParaRPr lang="en-US" sz="2400">
                <a:solidFill>
                  <a:srgbClr val="003399"/>
                </a:solidFill>
                <a:latin typeface="Times New Roman" pitchFamily="18" charset="0"/>
                <a:cs typeface="Times New Roman" pitchFamily="18" charset="0"/>
              </a:endParaRPr>
            </a:p>
          </p:txBody>
        </p:sp>
        <p:sp>
          <p:nvSpPr>
            <p:cNvPr id="136" name="Oval 273"/>
            <p:cNvSpPr>
              <a:spLocks noChangeArrowheads="1"/>
            </p:cNvSpPr>
            <p:nvPr/>
          </p:nvSpPr>
          <p:spPr bwMode="auto">
            <a:xfrm rot="5400000" flipH="1">
              <a:off x="6461499" y="1813821"/>
              <a:ext cx="786777" cy="851884"/>
            </a:xfrm>
            <a:prstGeom prst="ellipse">
              <a:avLst/>
            </a:prstGeom>
            <a:gradFill rotWithShape="1">
              <a:gsLst>
                <a:gs pos="0">
                  <a:srgbClr val="339966">
                    <a:alpha val="50000"/>
                  </a:srgbClr>
                </a:gs>
                <a:gs pos="100000">
                  <a:srgbClr val="18472F"/>
                </a:gs>
              </a:gsLst>
              <a:path path="shape">
                <a:fillToRect l="50000" t="50000" r="50000" b="50000"/>
              </a:path>
            </a:gradFill>
            <a:ln w="19050">
              <a:solidFill>
                <a:schemeClr val="tx1"/>
              </a:solidFill>
              <a:round/>
              <a:headEnd/>
              <a:tailEnd/>
            </a:ln>
          </p:spPr>
          <p:txBody>
            <a:bodyPr wrap="none" anchor="ctr"/>
            <a:lstStyle/>
            <a:p>
              <a:pPr algn="ctr"/>
              <a:endParaRPr lang="en-US" sz="2400">
                <a:solidFill>
                  <a:srgbClr val="003399"/>
                </a:solidFill>
                <a:latin typeface="Times New Roman" pitchFamily="18" charset="0"/>
                <a:cs typeface="Times New Roman" pitchFamily="18" charset="0"/>
              </a:endParaRPr>
            </a:p>
          </p:txBody>
        </p:sp>
        <p:sp>
          <p:nvSpPr>
            <p:cNvPr id="137" name="Oval 274"/>
            <p:cNvSpPr>
              <a:spLocks noChangeArrowheads="1"/>
            </p:cNvSpPr>
            <p:nvPr/>
          </p:nvSpPr>
          <p:spPr bwMode="auto">
            <a:xfrm rot="5400000" flipH="1">
              <a:off x="7983754" y="1860182"/>
              <a:ext cx="609600" cy="727751"/>
            </a:xfrm>
            <a:prstGeom prst="ellipse">
              <a:avLst/>
            </a:prstGeom>
            <a:gradFill rotWithShape="1">
              <a:gsLst>
                <a:gs pos="0">
                  <a:srgbClr val="008080">
                    <a:alpha val="50000"/>
                  </a:srgbClr>
                </a:gs>
                <a:gs pos="100000">
                  <a:srgbClr val="003B3B"/>
                </a:gs>
              </a:gsLst>
              <a:path path="shape">
                <a:fillToRect l="50000" t="50000" r="50000" b="50000"/>
              </a:path>
            </a:gradFill>
            <a:ln w="19050">
              <a:solidFill>
                <a:schemeClr val="tx1"/>
              </a:solidFill>
              <a:round/>
              <a:headEnd/>
              <a:tailEnd/>
            </a:ln>
          </p:spPr>
          <p:txBody>
            <a:bodyPr wrap="none" anchor="ctr"/>
            <a:lstStyle/>
            <a:p>
              <a:pPr algn="ctr"/>
              <a:endParaRPr lang="en-US" sz="2400">
                <a:solidFill>
                  <a:srgbClr val="003399"/>
                </a:solidFill>
                <a:latin typeface="Times New Roman" pitchFamily="18" charset="0"/>
                <a:cs typeface="Times New Roman" pitchFamily="18" charset="0"/>
              </a:endParaRPr>
            </a:p>
          </p:txBody>
        </p:sp>
      </p:grpSp>
      <p:grpSp>
        <p:nvGrpSpPr>
          <p:cNvPr id="138" name="Group 137"/>
          <p:cNvGrpSpPr/>
          <p:nvPr/>
        </p:nvGrpSpPr>
        <p:grpSpPr>
          <a:xfrm>
            <a:off x="5384800" y="1981200"/>
            <a:ext cx="3302000" cy="381000"/>
            <a:chOff x="5308600" y="2057400"/>
            <a:chExt cx="3302000" cy="381000"/>
          </a:xfrm>
        </p:grpSpPr>
        <p:grpSp>
          <p:nvGrpSpPr>
            <p:cNvPr id="139" name="Group 138"/>
            <p:cNvGrpSpPr/>
            <p:nvPr/>
          </p:nvGrpSpPr>
          <p:grpSpPr>
            <a:xfrm>
              <a:off x="5308600" y="2057400"/>
              <a:ext cx="609600" cy="368300"/>
              <a:chOff x="5308600" y="2057400"/>
              <a:chExt cx="609600" cy="368300"/>
            </a:xfrm>
          </p:grpSpPr>
          <p:grpSp>
            <p:nvGrpSpPr>
              <p:cNvPr id="160" name="Group 137"/>
              <p:cNvGrpSpPr>
                <a:grpSpLocks/>
              </p:cNvGrpSpPr>
              <p:nvPr/>
            </p:nvGrpSpPr>
            <p:grpSpPr bwMode="auto">
              <a:xfrm>
                <a:off x="5308600" y="2057400"/>
                <a:ext cx="609600" cy="368300"/>
                <a:chOff x="9461500" y="1638300"/>
                <a:chExt cx="609600" cy="368300"/>
              </a:xfrm>
            </p:grpSpPr>
            <p:sp>
              <p:nvSpPr>
                <p:cNvPr id="165" name="Oval 164"/>
                <p:cNvSpPr/>
                <p:nvPr/>
              </p:nvSpPr>
              <p:spPr>
                <a:xfrm>
                  <a:off x="9474200" y="1701800"/>
                  <a:ext cx="254000" cy="241300"/>
                </a:xfrm>
                <a:prstGeom prst="ellipse">
                  <a:avLst/>
                </a:prstGeom>
                <a:solidFill>
                  <a:srgbClr val="0033CC"/>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a:t>
                  </a:r>
                </a:p>
              </p:txBody>
            </p:sp>
            <p:sp>
              <p:nvSpPr>
                <p:cNvPr id="166" name="Oval 165"/>
                <p:cNvSpPr/>
                <p:nvPr/>
              </p:nvSpPr>
              <p:spPr>
                <a:xfrm>
                  <a:off x="9893300" y="1739900"/>
                  <a:ext cx="152400" cy="165100"/>
                </a:xfrm>
                <a:prstGeom prst="ellipse">
                  <a:avLst/>
                </a:prstGeom>
                <a:solidFill>
                  <a:srgbClr val="CC0000"/>
                </a:solid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a:t>
                  </a:r>
                </a:p>
              </p:txBody>
            </p:sp>
            <p:cxnSp>
              <p:nvCxnSpPr>
                <p:cNvPr id="167" name="Straight Connector 166"/>
                <p:cNvCxnSpPr/>
                <p:nvPr/>
              </p:nvCxnSpPr>
              <p:spPr>
                <a:xfrm>
                  <a:off x="9728200" y="1809750"/>
                  <a:ext cx="165100" cy="1588"/>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68" name="Oval 167"/>
                <p:cNvSpPr/>
                <p:nvPr/>
              </p:nvSpPr>
              <p:spPr>
                <a:xfrm>
                  <a:off x="9461500" y="1638300"/>
                  <a:ext cx="609600" cy="368300"/>
                </a:xfrm>
                <a:prstGeom prst="ellipse">
                  <a:avLst/>
                </a:prstGeom>
                <a:solidFill>
                  <a:schemeClr val="accent6">
                    <a:lumMod val="60000"/>
                    <a:lumOff val="40000"/>
                    <a:alpha val="48000"/>
                  </a:schemeClr>
                </a:solidFill>
                <a:ln>
                  <a:solidFill>
                    <a:schemeClr val="accent1">
                      <a:shade val="5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61" name="Group 160"/>
              <p:cNvGrpSpPr/>
              <p:nvPr/>
            </p:nvGrpSpPr>
            <p:grpSpPr>
              <a:xfrm>
                <a:off x="5791200" y="2209800"/>
                <a:ext cx="76200" cy="76200"/>
                <a:chOff x="5943600" y="1676400"/>
                <a:chExt cx="152400" cy="152400"/>
              </a:xfrm>
            </p:grpSpPr>
            <p:cxnSp>
              <p:nvCxnSpPr>
                <p:cNvPr id="163" name="Straight Connector 162"/>
                <p:cNvCxnSpPr/>
                <p:nvPr/>
              </p:nvCxnSpPr>
              <p:spPr>
                <a:xfrm>
                  <a:off x="5943600" y="1752600"/>
                  <a:ext cx="152400" cy="0"/>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019800" y="1676400"/>
                  <a:ext cx="0" cy="152400"/>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162" name="Straight Connector 161"/>
              <p:cNvCxnSpPr/>
              <p:nvPr/>
            </p:nvCxnSpPr>
            <p:spPr>
              <a:xfrm>
                <a:off x="5410200" y="2209800"/>
                <a:ext cx="76200" cy="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40" name="Group 139"/>
            <p:cNvGrpSpPr/>
            <p:nvPr/>
          </p:nvGrpSpPr>
          <p:grpSpPr>
            <a:xfrm>
              <a:off x="6553200" y="2057400"/>
              <a:ext cx="609600" cy="368300"/>
              <a:chOff x="5308600" y="2057400"/>
              <a:chExt cx="609600" cy="368300"/>
            </a:xfrm>
          </p:grpSpPr>
          <p:grpSp>
            <p:nvGrpSpPr>
              <p:cNvPr id="151" name="Group 137"/>
              <p:cNvGrpSpPr>
                <a:grpSpLocks/>
              </p:cNvGrpSpPr>
              <p:nvPr/>
            </p:nvGrpSpPr>
            <p:grpSpPr bwMode="auto">
              <a:xfrm>
                <a:off x="5308600" y="2057400"/>
                <a:ext cx="609600" cy="368300"/>
                <a:chOff x="9461500" y="1638300"/>
                <a:chExt cx="609600" cy="368300"/>
              </a:xfrm>
            </p:grpSpPr>
            <p:sp>
              <p:nvSpPr>
                <p:cNvPr id="156" name="Oval 155"/>
                <p:cNvSpPr/>
                <p:nvPr/>
              </p:nvSpPr>
              <p:spPr>
                <a:xfrm>
                  <a:off x="9474200" y="1701800"/>
                  <a:ext cx="254000" cy="241300"/>
                </a:xfrm>
                <a:prstGeom prst="ellipse">
                  <a:avLst/>
                </a:prstGeom>
                <a:solidFill>
                  <a:srgbClr val="0033CC"/>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a:t>
                  </a:r>
                </a:p>
              </p:txBody>
            </p:sp>
            <p:sp>
              <p:nvSpPr>
                <p:cNvPr id="157" name="Oval 156"/>
                <p:cNvSpPr/>
                <p:nvPr/>
              </p:nvSpPr>
              <p:spPr>
                <a:xfrm>
                  <a:off x="9893300" y="1739900"/>
                  <a:ext cx="152400" cy="165100"/>
                </a:xfrm>
                <a:prstGeom prst="ellipse">
                  <a:avLst/>
                </a:prstGeom>
                <a:solidFill>
                  <a:srgbClr val="CC0000"/>
                </a:solid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a:t>
                  </a:r>
                </a:p>
              </p:txBody>
            </p:sp>
            <p:cxnSp>
              <p:nvCxnSpPr>
                <p:cNvPr id="158" name="Straight Connector 157"/>
                <p:cNvCxnSpPr/>
                <p:nvPr/>
              </p:nvCxnSpPr>
              <p:spPr>
                <a:xfrm>
                  <a:off x="9728200" y="1809750"/>
                  <a:ext cx="165100" cy="1588"/>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Oval 158"/>
                <p:cNvSpPr/>
                <p:nvPr/>
              </p:nvSpPr>
              <p:spPr>
                <a:xfrm>
                  <a:off x="9461500" y="1638300"/>
                  <a:ext cx="609600" cy="368300"/>
                </a:xfrm>
                <a:prstGeom prst="ellipse">
                  <a:avLst/>
                </a:prstGeom>
                <a:solidFill>
                  <a:schemeClr val="accent6">
                    <a:lumMod val="60000"/>
                    <a:lumOff val="40000"/>
                    <a:alpha val="48000"/>
                  </a:schemeClr>
                </a:solidFill>
                <a:ln>
                  <a:solidFill>
                    <a:schemeClr val="accent1">
                      <a:shade val="5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52" name="Group 151"/>
              <p:cNvGrpSpPr/>
              <p:nvPr/>
            </p:nvGrpSpPr>
            <p:grpSpPr>
              <a:xfrm>
                <a:off x="5791200" y="2209800"/>
                <a:ext cx="76200" cy="76200"/>
                <a:chOff x="5943600" y="1676400"/>
                <a:chExt cx="152400" cy="152400"/>
              </a:xfrm>
            </p:grpSpPr>
            <p:cxnSp>
              <p:nvCxnSpPr>
                <p:cNvPr id="154" name="Straight Connector 153"/>
                <p:cNvCxnSpPr/>
                <p:nvPr/>
              </p:nvCxnSpPr>
              <p:spPr>
                <a:xfrm>
                  <a:off x="5943600" y="1752600"/>
                  <a:ext cx="152400" cy="0"/>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6019800" y="1676400"/>
                  <a:ext cx="0" cy="152400"/>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153" name="Straight Connector 152"/>
              <p:cNvCxnSpPr/>
              <p:nvPr/>
            </p:nvCxnSpPr>
            <p:spPr>
              <a:xfrm>
                <a:off x="5410200" y="2209800"/>
                <a:ext cx="76200" cy="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41" name="Group 140"/>
            <p:cNvGrpSpPr/>
            <p:nvPr/>
          </p:nvGrpSpPr>
          <p:grpSpPr>
            <a:xfrm>
              <a:off x="8001000" y="2070100"/>
              <a:ext cx="609600" cy="368300"/>
              <a:chOff x="5308600" y="2057400"/>
              <a:chExt cx="609600" cy="368300"/>
            </a:xfrm>
          </p:grpSpPr>
          <p:grpSp>
            <p:nvGrpSpPr>
              <p:cNvPr id="142" name="Group 137"/>
              <p:cNvGrpSpPr>
                <a:grpSpLocks/>
              </p:cNvGrpSpPr>
              <p:nvPr/>
            </p:nvGrpSpPr>
            <p:grpSpPr bwMode="auto">
              <a:xfrm>
                <a:off x="5308600" y="2057400"/>
                <a:ext cx="609600" cy="368300"/>
                <a:chOff x="9461500" y="1638300"/>
                <a:chExt cx="609600" cy="368300"/>
              </a:xfrm>
            </p:grpSpPr>
            <p:sp>
              <p:nvSpPr>
                <p:cNvPr id="147" name="Oval 146"/>
                <p:cNvSpPr/>
                <p:nvPr/>
              </p:nvSpPr>
              <p:spPr>
                <a:xfrm>
                  <a:off x="9474200" y="1701800"/>
                  <a:ext cx="254000" cy="241300"/>
                </a:xfrm>
                <a:prstGeom prst="ellipse">
                  <a:avLst/>
                </a:prstGeom>
                <a:solidFill>
                  <a:srgbClr val="0033CC"/>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a:t>
                  </a:r>
                </a:p>
              </p:txBody>
            </p:sp>
            <p:sp>
              <p:nvSpPr>
                <p:cNvPr id="148" name="Oval 147"/>
                <p:cNvSpPr/>
                <p:nvPr/>
              </p:nvSpPr>
              <p:spPr>
                <a:xfrm>
                  <a:off x="9893300" y="1739900"/>
                  <a:ext cx="152400" cy="165100"/>
                </a:xfrm>
                <a:prstGeom prst="ellipse">
                  <a:avLst/>
                </a:prstGeom>
                <a:solidFill>
                  <a:srgbClr val="CC0000"/>
                </a:solid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a:t>
                  </a:r>
                </a:p>
              </p:txBody>
            </p:sp>
            <p:cxnSp>
              <p:nvCxnSpPr>
                <p:cNvPr id="149" name="Straight Connector 148"/>
                <p:cNvCxnSpPr/>
                <p:nvPr/>
              </p:nvCxnSpPr>
              <p:spPr>
                <a:xfrm>
                  <a:off x="9728200" y="1809750"/>
                  <a:ext cx="165100" cy="1588"/>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Oval 149"/>
                <p:cNvSpPr/>
                <p:nvPr/>
              </p:nvSpPr>
              <p:spPr>
                <a:xfrm>
                  <a:off x="9461500" y="1638300"/>
                  <a:ext cx="609600" cy="368300"/>
                </a:xfrm>
                <a:prstGeom prst="ellipse">
                  <a:avLst/>
                </a:prstGeom>
                <a:solidFill>
                  <a:schemeClr val="accent6">
                    <a:lumMod val="60000"/>
                    <a:lumOff val="40000"/>
                    <a:alpha val="48000"/>
                  </a:schemeClr>
                </a:solidFill>
                <a:ln>
                  <a:solidFill>
                    <a:schemeClr val="accent1">
                      <a:shade val="5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43" name="Group 142"/>
              <p:cNvGrpSpPr/>
              <p:nvPr/>
            </p:nvGrpSpPr>
            <p:grpSpPr>
              <a:xfrm>
                <a:off x="5791200" y="2209800"/>
                <a:ext cx="76200" cy="76200"/>
                <a:chOff x="5943600" y="1676400"/>
                <a:chExt cx="152400" cy="152400"/>
              </a:xfrm>
            </p:grpSpPr>
            <p:cxnSp>
              <p:nvCxnSpPr>
                <p:cNvPr id="145" name="Straight Connector 144"/>
                <p:cNvCxnSpPr/>
                <p:nvPr/>
              </p:nvCxnSpPr>
              <p:spPr>
                <a:xfrm>
                  <a:off x="5943600" y="1752600"/>
                  <a:ext cx="152400" cy="0"/>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6019800" y="1676400"/>
                  <a:ext cx="0" cy="152400"/>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144" name="Straight Connector 143"/>
              <p:cNvCxnSpPr/>
              <p:nvPr/>
            </p:nvCxnSpPr>
            <p:spPr>
              <a:xfrm>
                <a:off x="5410200" y="2209800"/>
                <a:ext cx="76200" cy="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169" name="Picture 2" descr="http://i.ytimg.com/vi/ApqFLVd0XaI/maxresdefaul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676400"/>
            <a:ext cx="3926148" cy="2209800"/>
          </a:xfrm>
          <a:prstGeom prst="rect">
            <a:avLst/>
          </a:prstGeom>
          <a:noFill/>
          <a:extLst>
            <a:ext uri="{909E8E84-426E-40dd-AFC4-6F175D3DCCD1}">
              <a14:hiddenFill xmlns:a14="http://schemas.microsoft.com/office/drawing/2010/main" xmlns="">
                <a:solidFill>
                  <a:srgbClr val="FFFFFF"/>
                </a:solidFill>
              </a14:hiddenFill>
            </a:ext>
          </a:extLst>
        </p:spPr>
      </p:pic>
      <p:pic>
        <p:nvPicPr>
          <p:cNvPr id="170" name="Picture 4" descr="http://what-when-how.com/wp-content/uploads/2011/03/tmp1FA100_thumb_thum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4343400"/>
            <a:ext cx="2393072" cy="221064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37340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185"/>
          <p:cNvSpPr/>
          <p:nvPr/>
        </p:nvSpPr>
        <p:spPr>
          <a:xfrm>
            <a:off x="609600" y="5562600"/>
            <a:ext cx="2667000" cy="9144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609600" y="1143000"/>
            <a:ext cx="3581400" cy="609600"/>
          </a:xfrm>
          <a:prstGeom prst="rect">
            <a:avLst/>
          </a:prstGeom>
          <a:solidFill>
            <a:srgbClr val="008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Rectangle 183"/>
          <p:cNvSpPr/>
          <p:nvPr/>
        </p:nvSpPr>
        <p:spPr>
          <a:xfrm>
            <a:off x="609600" y="3962400"/>
            <a:ext cx="3581400" cy="609600"/>
          </a:xfrm>
          <a:prstGeom prst="rect">
            <a:avLst/>
          </a:prstGeom>
          <a:solidFill>
            <a:srgbClr val="008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914400" y="277910"/>
            <a:ext cx="8229600" cy="830997"/>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Recapitulation: Particle in 2-D Square-Well Potential</a:t>
            </a:r>
          </a:p>
        </p:txBody>
      </p:sp>
      <p:graphicFrame>
        <p:nvGraphicFramePr>
          <p:cNvPr id="171" name="Object 2"/>
          <p:cNvGraphicFramePr>
            <a:graphicFrameLocks noChangeAspect="1"/>
          </p:cNvGraphicFramePr>
          <p:nvPr>
            <p:extLst>
              <p:ext uri="{D42A27DB-BD31-4B8C-83A1-F6EECF244321}">
                <p14:modId xmlns:p14="http://schemas.microsoft.com/office/powerpoint/2010/main" val="4254072534"/>
              </p:ext>
            </p:extLst>
          </p:nvPr>
        </p:nvGraphicFramePr>
        <p:xfrm>
          <a:off x="1001713" y="3975100"/>
          <a:ext cx="4532312" cy="2387600"/>
        </p:xfrm>
        <a:graphic>
          <a:graphicData uri="http://schemas.openxmlformats.org/presentationml/2006/ole">
            <mc:AlternateContent xmlns:mc="http://schemas.openxmlformats.org/markup-compatibility/2006">
              <mc:Choice xmlns:v="urn:schemas-microsoft-com:vml" Requires="v">
                <p:oleObj spid="_x0000_s127122" name="Equation" r:id="rId3" imgW="2273300" imgH="1193800" progId="Equation.3">
                  <p:embed/>
                </p:oleObj>
              </mc:Choice>
              <mc:Fallback>
                <p:oleObj name="Equation" r:id="rId3" imgW="2273300" imgH="1193800" progId="Equation.3">
                  <p:embed/>
                  <p:pic>
                    <p:nvPicPr>
                      <p:cNvPr id="0" name=""/>
                      <p:cNvPicPr>
                        <a:picLocks noChangeAspect="1" noChangeArrowheads="1"/>
                      </p:cNvPicPr>
                      <p:nvPr/>
                    </p:nvPicPr>
                    <p:blipFill>
                      <a:blip r:embed="rId4"/>
                      <a:srcRect/>
                      <a:stretch>
                        <a:fillRect/>
                      </a:stretch>
                    </p:blipFill>
                    <p:spPr bwMode="auto">
                      <a:xfrm>
                        <a:off x="1001713" y="3975100"/>
                        <a:ext cx="4532312" cy="2387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72" name="Object 6"/>
          <p:cNvGraphicFramePr>
            <a:graphicFrameLocks noChangeAspect="1"/>
          </p:cNvGraphicFramePr>
          <p:nvPr>
            <p:extLst>
              <p:ext uri="{D42A27DB-BD31-4B8C-83A1-F6EECF244321}">
                <p14:modId xmlns:p14="http://schemas.microsoft.com/office/powerpoint/2010/main" val="549846326"/>
              </p:ext>
            </p:extLst>
          </p:nvPr>
        </p:nvGraphicFramePr>
        <p:xfrm>
          <a:off x="962025" y="1308100"/>
          <a:ext cx="3571875" cy="2133600"/>
        </p:xfrm>
        <a:graphic>
          <a:graphicData uri="http://schemas.openxmlformats.org/presentationml/2006/ole">
            <mc:AlternateContent xmlns:mc="http://schemas.openxmlformats.org/markup-compatibility/2006">
              <mc:Choice xmlns:v="urn:schemas-microsoft-com:vml" Requires="v">
                <p:oleObj spid="_x0000_s127123" name="Equation" r:id="rId5" imgW="1790700" imgH="1066800" progId="Equation.3">
                  <p:embed/>
                </p:oleObj>
              </mc:Choice>
              <mc:Fallback>
                <p:oleObj name="Equation" r:id="rId5" imgW="1790700" imgH="1066800" progId="Equation.3">
                  <p:embed/>
                  <p:pic>
                    <p:nvPicPr>
                      <p:cNvPr id="0" name=""/>
                      <p:cNvPicPr>
                        <a:picLocks noChangeAspect="1" noChangeArrowheads="1"/>
                      </p:cNvPicPr>
                      <p:nvPr/>
                    </p:nvPicPr>
                    <p:blipFill>
                      <a:blip r:embed="rId6"/>
                      <a:srcRect/>
                      <a:stretch>
                        <a:fillRect/>
                      </a:stretch>
                    </p:blipFill>
                    <p:spPr bwMode="auto">
                      <a:xfrm>
                        <a:off x="962025" y="1308100"/>
                        <a:ext cx="3571875" cy="2133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173" name="Group 14"/>
          <p:cNvGrpSpPr/>
          <p:nvPr/>
        </p:nvGrpSpPr>
        <p:grpSpPr>
          <a:xfrm>
            <a:off x="6781800" y="914400"/>
            <a:ext cx="2133600" cy="2061865"/>
            <a:chOff x="4953000" y="914400"/>
            <a:chExt cx="2133600" cy="2061865"/>
          </a:xfrm>
        </p:grpSpPr>
        <p:sp>
          <p:nvSpPr>
            <p:cNvPr id="174" name="Rectangle 173"/>
            <p:cNvSpPr/>
            <p:nvPr/>
          </p:nvSpPr>
          <p:spPr>
            <a:xfrm>
              <a:off x="4953000" y="914400"/>
              <a:ext cx="1673352" cy="16764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Georgia" pitchFamily="18" charset="0"/>
              </a:endParaRPr>
            </a:p>
          </p:txBody>
        </p:sp>
        <p:pic>
          <p:nvPicPr>
            <p:cNvPr id="175" name="Picture 174" descr="purewave.JPG"/>
            <p:cNvPicPr>
              <a:picLocks/>
            </p:cNvPicPr>
            <p:nvPr/>
          </p:nvPicPr>
          <p:blipFill>
            <a:blip r:embed="rId7" cstate="print">
              <a:clrChange>
                <a:clrFrom>
                  <a:srgbClr val="FFFFFF"/>
                </a:clrFrom>
                <a:clrTo>
                  <a:srgbClr val="FFFFFF">
                    <a:alpha val="0"/>
                  </a:srgbClr>
                </a:clrTo>
              </a:clrChange>
              <a:lum contrast="40000"/>
            </a:blip>
            <a:srcRect t="18421" b="15789"/>
            <a:stretch>
              <a:fillRect/>
            </a:stretch>
          </p:blipFill>
          <p:spPr>
            <a:xfrm>
              <a:off x="5257800" y="2209800"/>
              <a:ext cx="1069848" cy="228600"/>
            </a:xfrm>
            <a:prstGeom prst="rect">
              <a:avLst/>
            </a:prstGeom>
          </p:spPr>
        </p:pic>
        <p:pic>
          <p:nvPicPr>
            <p:cNvPr id="176" name="Picture 175" descr="purewave.JPG"/>
            <p:cNvPicPr>
              <a:picLocks/>
            </p:cNvPicPr>
            <p:nvPr/>
          </p:nvPicPr>
          <p:blipFill>
            <a:blip r:embed="rId8" cstate="print">
              <a:clrChange>
                <a:clrFrom>
                  <a:srgbClr val="FFFFFF"/>
                </a:clrFrom>
                <a:clrTo>
                  <a:srgbClr val="FFFFFF">
                    <a:alpha val="0"/>
                  </a:srgbClr>
                </a:clrTo>
              </a:clrChange>
              <a:lum contrast="40000"/>
            </a:blip>
            <a:srcRect t="18421" b="15789"/>
            <a:stretch>
              <a:fillRect/>
            </a:stretch>
          </p:blipFill>
          <p:spPr>
            <a:xfrm rot="16200000">
              <a:off x="5901595" y="1566005"/>
              <a:ext cx="1069848" cy="223838"/>
            </a:xfrm>
            <a:prstGeom prst="rect">
              <a:avLst/>
            </a:prstGeom>
          </p:spPr>
        </p:pic>
        <p:cxnSp>
          <p:nvCxnSpPr>
            <p:cNvPr id="177" name="Straight Arrow Connector 176"/>
            <p:cNvCxnSpPr/>
            <p:nvPr/>
          </p:nvCxnSpPr>
          <p:spPr>
            <a:xfrm>
              <a:off x="5257800" y="1628900"/>
              <a:ext cx="1005840" cy="1588"/>
            </a:xfrm>
            <a:prstGeom prst="straightConnector1">
              <a:avLst/>
            </a:prstGeom>
            <a:ln w="19050">
              <a:solidFill>
                <a:schemeClr val="tx1"/>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a:cxnSpLocks/>
            </p:cNvCxnSpPr>
            <p:nvPr/>
          </p:nvCxnSpPr>
          <p:spPr>
            <a:xfrm rot="16200000">
              <a:off x="5239672" y="1645444"/>
              <a:ext cx="1005840" cy="953"/>
            </a:xfrm>
            <a:prstGeom prst="straightConnector1">
              <a:avLst/>
            </a:prstGeom>
            <a:ln w="19050">
              <a:solidFill>
                <a:schemeClr val="tx1"/>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179" name="Oval 178"/>
            <p:cNvSpPr/>
            <p:nvPr/>
          </p:nvSpPr>
          <p:spPr>
            <a:xfrm>
              <a:off x="5637215" y="1524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4953000" y="990600"/>
              <a:ext cx="776175" cy="461665"/>
            </a:xfrm>
            <a:prstGeom prst="rect">
              <a:avLst/>
            </a:prstGeom>
          </p:spPr>
          <p:txBody>
            <a:bodyPr wrap="none">
              <a:spAutoFit/>
            </a:bodyPr>
            <a:lstStyle/>
            <a:p>
              <a:pPr algn="ctr"/>
              <a:r>
                <a:rPr lang="en-US" sz="2400" dirty="0">
                  <a:latin typeface="Georgia" pitchFamily="18" charset="0"/>
                </a:rPr>
                <a:t>V=0</a:t>
              </a:r>
            </a:p>
          </p:txBody>
        </p:sp>
        <p:sp>
          <p:nvSpPr>
            <p:cNvPr id="181" name="Rectangle 180"/>
            <p:cNvSpPr/>
            <p:nvPr/>
          </p:nvSpPr>
          <p:spPr>
            <a:xfrm>
              <a:off x="5562600" y="2514600"/>
              <a:ext cx="474809" cy="461665"/>
            </a:xfrm>
            <a:prstGeom prst="rect">
              <a:avLst/>
            </a:prstGeom>
          </p:spPr>
          <p:txBody>
            <a:bodyPr wrap="none">
              <a:spAutoFit/>
            </a:bodyPr>
            <a:lstStyle/>
            <a:p>
              <a:pPr lvl="0" algn="ctr"/>
              <a:r>
                <a:rPr lang="en-US" sz="2400" i="1" dirty="0">
                  <a:solidFill>
                    <a:prstClr val="black"/>
                  </a:solidFill>
                  <a:latin typeface="Georgia" pitchFamily="18" charset="0"/>
                </a:rPr>
                <a:t>L</a:t>
              </a:r>
              <a:r>
                <a:rPr lang="en-US" sz="2400" i="1" baseline="-25000" dirty="0">
                  <a:solidFill>
                    <a:prstClr val="black"/>
                  </a:solidFill>
                  <a:latin typeface="Georgia" pitchFamily="18" charset="0"/>
                </a:rPr>
                <a:t>x</a:t>
              </a:r>
            </a:p>
          </p:txBody>
        </p:sp>
        <p:sp>
          <p:nvSpPr>
            <p:cNvPr id="182" name="Rectangle 181"/>
            <p:cNvSpPr/>
            <p:nvPr/>
          </p:nvSpPr>
          <p:spPr>
            <a:xfrm>
              <a:off x="6600570" y="1524000"/>
              <a:ext cx="486030" cy="461665"/>
            </a:xfrm>
            <a:prstGeom prst="rect">
              <a:avLst/>
            </a:prstGeom>
          </p:spPr>
          <p:txBody>
            <a:bodyPr wrap="none">
              <a:spAutoFit/>
            </a:bodyPr>
            <a:lstStyle/>
            <a:p>
              <a:pPr lvl="0" algn="ctr"/>
              <a:r>
                <a:rPr lang="en-US" sz="2400" i="1" dirty="0">
                  <a:solidFill>
                    <a:prstClr val="black"/>
                  </a:solidFill>
                  <a:latin typeface="Georgia" pitchFamily="18" charset="0"/>
                </a:rPr>
                <a:t>L</a:t>
              </a:r>
              <a:r>
                <a:rPr lang="en-US" sz="2400" i="1" baseline="-25000" dirty="0">
                  <a:solidFill>
                    <a:prstClr val="black"/>
                  </a:solidFill>
                  <a:latin typeface="Georgia" pitchFamily="18" charset="0"/>
                </a:rPr>
                <a:t>y</a:t>
              </a:r>
            </a:p>
          </p:txBody>
        </p:sp>
      </p:grpSp>
      <p:sp>
        <p:nvSpPr>
          <p:cNvPr id="183" name="Rectangle 182"/>
          <p:cNvSpPr/>
          <p:nvPr/>
        </p:nvSpPr>
        <p:spPr>
          <a:xfrm>
            <a:off x="6705600" y="3124200"/>
            <a:ext cx="2138550" cy="707886"/>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000" dirty="0">
                <a:solidFill>
                  <a:prstClr val="black"/>
                </a:solidFill>
                <a:latin typeface="Georgia" pitchFamily="18" charset="0"/>
              </a:rPr>
              <a:t>Square Box </a:t>
            </a:r>
          </a:p>
          <a:p>
            <a:r>
              <a:rPr lang="en-US" sz="2000" dirty="0">
                <a:solidFill>
                  <a:prstClr val="black"/>
                </a:solidFill>
                <a:latin typeface="Georgia" pitchFamily="18" charset="0"/>
                <a:sym typeface="Symbol"/>
              </a:rPr>
              <a:t> </a:t>
            </a:r>
            <a:r>
              <a:rPr lang="en-US" sz="2000" i="1" dirty="0">
                <a:solidFill>
                  <a:prstClr val="black"/>
                </a:solidFill>
                <a:latin typeface="Georgia" pitchFamily="18" charset="0"/>
              </a:rPr>
              <a:t>L</a:t>
            </a:r>
            <a:r>
              <a:rPr lang="en-US" sz="2000" i="1" baseline="-25000" dirty="0">
                <a:solidFill>
                  <a:prstClr val="black"/>
                </a:solidFill>
                <a:latin typeface="Georgia" pitchFamily="18" charset="0"/>
              </a:rPr>
              <a:t>x</a:t>
            </a:r>
            <a:r>
              <a:rPr lang="en-US" sz="2000" dirty="0">
                <a:solidFill>
                  <a:prstClr val="black"/>
                </a:solidFill>
                <a:latin typeface="Georgia" pitchFamily="18" charset="0"/>
              </a:rPr>
              <a:t> = </a:t>
            </a:r>
            <a:r>
              <a:rPr lang="en-US" sz="2000" i="1" dirty="0">
                <a:solidFill>
                  <a:prstClr val="black"/>
                </a:solidFill>
                <a:latin typeface="Georgia" pitchFamily="18" charset="0"/>
              </a:rPr>
              <a:t>L</a:t>
            </a:r>
            <a:r>
              <a:rPr lang="en-US" sz="2000" i="1" baseline="-25000" dirty="0">
                <a:solidFill>
                  <a:prstClr val="black"/>
                </a:solidFill>
                <a:latin typeface="Georgia" pitchFamily="18" charset="0"/>
              </a:rPr>
              <a:t>y</a:t>
            </a:r>
            <a:r>
              <a:rPr lang="en-US" sz="2000" dirty="0">
                <a:solidFill>
                  <a:prstClr val="black"/>
                </a:solidFill>
                <a:latin typeface="Georgia" pitchFamily="18" charset="0"/>
              </a:rPr>
              <a:t> = </a:t>
            </a:r>
            <a:r>
              <a:rPr lang="en-US" sz="2000" i="1" dirty="0">
                <a:solidFill>
                  <a:prstClr val="black"/>
                </a:solidFill>
                <a:latin typeface="Georgia" pitchFamily="18" charset="0"/>
              </a:rPr>
              <a:t>L</a:t>
            </a:r>
            <a:endParaRPr lang="en-US" sz="2000" dirty="0">
              <a:solidFill>
                <a:prstClr val="black"/>
              </a:solidFill>
              <a:latin typeface="Georgia" pitchFamily="18" charset="0"/>
            </a:endParaRPr>
          </a:p>
        </p:txBody>
      </p:sp>
      <p:sp>
        <p:nvSpPr>
          <p:cNvPr id="19" name="Rectangle 18"/>
          <p:cNvSpPr/>
          <p:nvPr/>
        </p:nvSpPr>
        <p:spPr>
          <a:xfrm>
            <a:off x="4724400" y="4495800"/>
            <a:ext cx="4114800" cy="461665"/>
          </a:xfrm>
          <a:prstGeom prst="rect">
            <a:avLst/>
          </a:prstGeom>
        </p:spPr>
        <p:txBody>
          <a:bodyPr wrap="square">
            <a:spAutoFit/>
          </a:bodyPr>
          <a:lstStyle/>
          <a:p>
            <a:pPr algn="r"/>
            <a:r>
              <a:rPr lang="en-US" sz="2400" b="1" dirty="0">
                <a:solidFill>
                  <a:srgbClr val="3333FF"/>
                </a:solidFill>
                <a:effectLst>
                  <a:outerShdw blurRad="38100" dist="38100" dir="2700000" algn="tl">
                    <a:srgbClr val="000000">
                      <a:alpha val="43137"/>
                    </a:srgbClr>
                  </a:outerShdw>
                </a:effectLst>
                <a:latin typeface="Georgia" pitchFamily="18" charset="0"/>
              </a:rPr>
              <a:t>Separation of variables</a:t>
            </a:r>
          </a:p>
        </p:txBody>
      </p:sp>
    </p:spTree>
    <p:extLst>
      <p:ext uri="{BB962C8B-B14F-4D97-AF65-F5344CB8AC3E}">
        <p14:creationId xmlns:p14="http://schemas.microsoft.com/office/powerpoint/2010/main" val="89803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609600" y="5562600"/>
            <a:ext cx="2667000" cy="10668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914400" y="277910"/>
            <a:ext cx="8229600" cy="830997"/>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Recapitulation: Particle in 2-D Rectangular-Well Potential</a:t>
            </a:r>
          </a:p>
        </p:txBody>
      </p:sp>
      <p:graphicFrame>
        <p:nvGraphicFramePr>
          <p:cNvPr id="16" name="Object 2"/>
          <p:cNvGraphicFramePr>
            <a:graphicFrameLocks noChangeAspect="1"/>
          </p:cNvGraphicFramePr>
          <p:nvPr>
            <p:extLst>
              <p:ext uri="{D42A27DB-BD31-4B8C-83A1-F6EECF244321}">
                <p14:modId xmlns:p14="http://schemas.microsoft.com/office/powerpoint/2010/main" val="3074094610"/>
              </p:ext>
            </p:extLst>
          </p:nvPr>
        </p:nvGraphicFramePr>
        <p:xfrm>
          <a:off x="1003300" y="3949700"/>
          <a:ext cx="4430713" cy="2768600"/>
        </p:xfrm>
        <a:graphic>
          <a:graphicData uri="http://schemas.openxmlformats.org/presentationml/2006/ole">
            <mc:AlternateContent xmlns:mc="http://schemas.openxmlformats.org/markup-compatibility/2006">
              <mc:Choice xmlns:v="urn:schemas-microsoft-com:vml" Requires="v">
                <p:oleObj spid="_x0000_s128146" name="Equation" r:id="rId3" imgW="2222500" imgH="1384300" progId="Equation.3">
                  <p:embed/>
                </p:oleObj>
              </mc:Choice>
              <mc:Fallback>
                <p:oleObj name="Equation" r:id="rId3" imgW="2222500" imgH="1384300" progId="Equation.3">
                  <p:embed/>
                  <p:pic>
                    <p:nvPicPr>
                      <p:cNvPr id="0" name=""/>
                      <p:cNvPicPr>
                        <a:picLocks noChangeAspect="1" noChangeArrowheads="1"/>
                      </p:cNvPicPr>
                      <p:nvPr/>
                    </p:nvPicPr>
                    <p:blipFill>
                      <a:blip r:embed="rId4"/>
                      <a:srcRect/>
                      <a:stretch>
                        <a:fillRect/>
                      </a:stretch>
                    </p:blipFill>
                    <p:spPr bwMode="auto">
                      <a:xfrm>
                        <a:off x="1003300" y="3949700"/>
                        <a:ext cx="4430713" cy="276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7" name="Object 6"/>
          <p:cNvGraphicFramePr>
            <a:graphicFrameLocks noChangeAspect="1"/>
          </p:cNvGraphicFramePr>
          <p:nvPr>
            <p:extLst>
              <p:ext uri="{D42A27DB-BD31-4B8C-83A1-F6EECF244321}">
                <p14:modId xmlns:p14="http://schemas.microsoft.com/office/powerpoint/2010/main" val="868609629"/>
              </p:ext>
            </p:extLst>
          </p:nvPr>
        </p:nvGraphicFramePr>
        <p:xfrm>
          <a:off x="952500" y="1117600"/>
          <a:ext cx="3825875" cy="2514600"/>
        </p:xfrm>
        <a:graphic>
          <a:graphicData uri="http://schemas.openxmlformats.org/presentationml/2006/ole">
            <mc:AlternateContent xmlns:mc="http://schemas.openxmlformats.org/markup-compatibility/2006">
              <mc:Choice xmlns:v="urn:schemas-microsoft-com:vml" Requires="v">
                <p:oleObj spid="_x0000_s128147" name="Equation" r:id="rId5" imgW="1917700" imgH="1257300" progId="Equation.3">
                  <p:embed/>
                </p:oleObj>
              </mc:Choice>
              <mc:Fallback>
                <p:oleObj name="Equation" r:id="rId5" imgW="1917700" imgH="1257300" progId="Equation.3">
                  <p:embed/>
                  <p:pic>
                    <p:nvPicPr>
                      <p:cNvPr id="0" name=""/>
                      <p:cNvPicPr>
                        <a:picLocks noChangeAspect="1" noChangeArrowheads="1"/>
                      </p:cNvPicPr>
                      <p:nvPr/>
                    </p:nvPicPr>
                    <p:blipFill>
                      <a:blip r:embed="rId6"/>
                      <a:srcRect/>
                      <a:stretch>
                        <a:fillRect/>
                      </a:stretch>
                    </p:blipFill>
                    <p:spPr bwMode="auto">
                      <a:xfrm>
                        <a:off x="952500" y="1117600"/>
                        <a:ext cx="3825875" cy="2514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18" name="Group 14"/>
          <p:cNvGrpSpPr/>
          <p:nvPr/>
        </p:nvGrpSpPr>
        <p:grpSpPr>
          <a:xfrm>
            <a:off x="4953000" y="914400"/>
            <a:ext cx="4191000" cy="2214265"/>
            <a:chOff x="4953000" y="914400"/>
            <a:chExt cx="4191000" cy="2214265"/>
          </a:xfrm>
        </p:grpSpPr>
        <p:sp>
          <p:nvSpPr>
            <p:cNvPr id="19" name="Rectangle 18"/>
            <p:cNvSpPr/>
            <p:nvPr/>
          </p:nvSpPr>
          <p:spPr>
            <a:xfrm>
              <a:off x="4953000" y="914400"/>
              <a:ext cx="3733800" cy="16764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Georgia" pitchFamily="18" charset="0"/>
              </a:endParaRPr>
            </a:p>
          </p:txBody>
        </p:sp>
        <p:pic>
          <p:nvPicPr>
            <p:cNvPr id="20" name="Picture 19" descr="purewave.JPG"/>
            <p:cNvPicPr>
              <a:picLocks noChangeAspect="1"/>
            </p:cNvPicPr>
            <p:nvPr/>
          </p:nvPicPr>
          <p:blipFill>
            <a:blip r:embed="rId7" cstate="print">
              <a:clrChange>
                <a:clrFrom>
                  <a:srgbClr val="FFFFFF"/>
                </a:clrFrom>
                <a:clrTo>
                  <a:srgbClr val="FFFFFF">
                    <a:alpha val="0"/>
                  </a:srgbClr>
                </a:clrTo>
              </a:clrChange>
              <a:lum contrast="40000"/>
            </a:blip>
            <a:srcRect t="18421" b="15789"/>
            <a:stretch>
              <a:fillRect/>
            </a:stretch>
          </p:blipFill>
          <p:spPr>
            <a:xfrm>
              <a:off x="5257800" y="2209800"/>
              <a:ext cx="2962276" cy="228600"/>
            </a:xfrm>
            <a:prstGeom prst="rect">
              <a:avLst/>
            </a:prstGeom>
          </p:spPr>
        </p:pic>
        <p:pic>
          <p:nvPicPr>
            <p:cNvPr id="21" name="Picture 20" descr="purewave.JPG"/>
            <p:cNvPicPr>
              <a:picLocks/>
            </p:cNvPicPr>
            <p:nvPr/>
          </p:nvPicPr>
          <p:blipFill>
            <a:blip r:embed="rId8" cstate="print">
              <a:clrChange>
                <a:clrFrom>
                  <a:srgbClr val="FFFFFF"/>
                </a:clrFrom>
                <a:clrTo>
                  <a:srgbClr val="FFFFFF">
                    <a:alpha val="0"/>
                  </a:srgbClr>
                </a:clrTo>
              </a:clrChange>
              <a:lum contrast="40000"/>
            </a:blip>
            <a:srcRect t="18421" b="15789"/>
            <a:stretch>
              <a:fillRect/>
            </a:stretch>
          </p:blipFill>
          <p:spPr>
            <a:xfrm rot="16200000">
              <a:off x="7882795" y="1566005"/>
              <a:ext cx="1069848" cy="223838"/>
            </a:xfrm>
            <a:prstGeom prst="rect">
              <a:avLst/>
            </a:prstGeom>
          </p:spPr>
        </p:pic>
        <p:cxnSp>
          <p:nvCxnSpPr>
            <p:cNvPr id="22" name="Straight Arrow Connector 21"/>
            <p:cNvCxnSpPr/>
            <p:nvPr/>
          </p:nvCxnSpPr>
          <p:spPr>
            <a:xfrm>
              <a:off x="5907975" y="1716975"/>
              <a:ext cx="1676400" cy="1588"/>
            </a:xfrm>
            <a:prstGeom prst="straightConnector1">
              <a:avLst/>
            </a:prstGeom>
            <a:ln w="19050">
              <a:solidFill>
                <a:schemeClr val="tx1"/>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rot="16200000">
              <a:off x="6203157" y="1733519"/>
              <a:ext cx="1005840" cy="953"/>
            </a:xfrm>
            <a:prstGeom prst="straightConnector1">
              <a:avLst/>
            </a:prstGeom>
            <a:ln w="19050">
              <a:solidFill>
                <a:schemeClr val="tx1"/>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00700" y="161207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57800" y="1143000"/>
              <a:ext cx="776175" cy="461665"/>
            </a:xfrm>
            <a:prstGeom prst="rect">
              <a:avLst/>
            </a:prstGeom>
          </p:spPr>
          <p:txBody>
            <a:bodyPr wrap="none">
              <a:spAutoFit/>
            </a:bodyPr>
            <a:lstStyle/>
            <a:p>
              <a:pPr algn="ctr"/>
              <a:r>
                <a:rPr lang="en-US" sz="2400" dirty="0">
                  <a:latin typeface="Georgia" pitchFamily="18" charset="0"/>
                </a:rPr>
                <a:t>V=0</a:t>
              </a:r>
            </a:p>
          </p:txBody>
        </p:sp>
        <p:sp>
          <p:nvSpPr>
            <p:cNvPr id="26" name="Rectangle 25"/>
            <p:cNvSpPr/>
            <p:nvPr/>
          </p:nvSpPr>
          <p:spPr>
            <a:xfrm>
              <a:off x="6248400" y="2667000"/>
              <a:ext cx="474809" cy="461665"/>
            </a:xfrm>
            <a:prstGeom prst="rect">
              <a:avLst/>
            </a:prstGeom>
          </p:spPr>
          <p:txBody>
            <a:bodyPr wrap="none">
              <a:spAutoFit/>
            </a:bodyPr>
            <a:lstStyle/>
            <a:p>
              <a:pPr lvl="0" algn="ctr"/>
              <a:r>
                <a:rPr lang="en-US" sz="2400" i="1" dirty="0">
                  <a:solidFill>
                    <a:prstClr val="black"/>
                  </a:solidFill>
                  <a:latin typeface="Georgia" pitchFamily="18" charset="0"/>
                </a:rPr>
                <a:t>L</a:t>
              </a:r>
              <a:r>
                <a:rPr lang="en-US" sz="2400" i="1" baseline="-25000" dirty="0">
                  <a:solidFill>
                    <a:prstClr val="black"/>
                  </a:solidFill>
                  <a:latin typeface="Georgia" pitchFamily="18" charset="0"/>
                </a:rPr>
                <a:t>x</a:t>
              </a:r>
            </a:p>
          </p:txBody>
        </p:sp>
        <p:sp>
          <p:nvSpPr>
            <p:cNvPr id="27" name="Rectangle 26"/>
            <p:cNvSpPr/>
            <p:nvPr/>
          </p:nvSpPr>
          <p:spPr>
            <a:xfrm>
              <a:off x="8657970" y="1524000"/>
              <a:ext cx="486030" cy="461665"/>
            </a:xfrm>
            <a:prstGeom prst="rect">
              <a:avLst/>
            </a:prstGeom>
          </p:spPr>
          <p:txBody>
            <a:bodyPr wrap="none">
              <a:spAutoFit/>
            </a:bodyPr>
            <a:lstStyle/>
            <a:p>
              <a:pPr lvl="0" algn="ctr"/>
              <a:r>
                <a:rPr lang="en-US" sz="2400" i="1" dirty="0">
                  <a:solidFill>
                    <a:prstClr val="black"/>
                  </a:solidFill>
                  <a:latin typeface="Georgia" pitchFamily="18" charset="0"/>
                </a:rPr>
                <a:t>L</a:t>
              </a:r>
              <a:r>
                <a:rPr lang="en-US" sz="2400" i="1" baseline="-25000" dirty="0">
                  <a:solidFill>
                    <a:prstClr val="black"/>
                  </a:solidFill>
                  <a:latin typeface="Georgia" pitchFamily="18" charset="0"/>
                </a:rPr>
                <a:t>y</a:t>
              </a:r>
            </a:p>
          </p:txBody>
        </p:sp>
      </p:grpSp>
    </p:spTree>
    <p:extLst>
      <p:ext uri="{BB962C8B-B14F-4D97-AF65-F5344CB8AC3E}">
        <p14:creationId xmlns:p14="http://schemas.microsoft.com/office/powerpoint/2010/main" val="420436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14400" y="277910"/>
            <a:ext cx="8229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Recapitulation: Symmetry and Degeneracy</a:t>
            </a:r>
          </a:p>
        </p:txBody>
      </p:sp>
      <p:grpSp>
        <p:nvGrpSpPr>
          <p:cNvPr id="15" name="Group 14"/>
          <p:cNvGrpSpPr/>
          <p:nvPr/>
        </p:nvGrpSpPr>
        <p:grpSpPr>
          <a:xfrm>
            <a:off x="914400" y="914400"/>
            <a:ext cx="2133600" cy="2061865"/>
            <a:chOff x="4953000" y="914400"/>
            <a:chExt cx="2133600" cy="2061865"/>
          </a:xfrm>
        </p:grpSpPr>
        <p:sp>
          <p:nvSpPr>
            <p:cNvPr id="28" name="Rectangle 27"/>
            <p:cNvSpPr/>
            <p:nvPr/>
          </p:nvSpPr>
          <p:spPr>
            <a:xfrm>
              <a:off x="4953000" y="914400"/>
              <a:ext cx="1673352" cy="16764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Georgia" pitchFamily="18" charset="0"/>
              </a:endParaRPr>
            </a:p>
          </p:txBody>
        </p:sp>
        <p:pic>
          <p:nvPicPr>
            <p:cNvPr id="29" name="Picture 28" descr="purewave.JPG"/>
            <p:cNvPicPr>
              <a:picLocks/>
            </p:cNvPicPr>
            <p:nvPr/>
          </p:nvPicPr>
          <p:blipFill>
            <a:blip r:embed="rId2" cstate="print">
              <a:clrChange>
                <a:clrFrom>
                  <a:srgbClr val="FFFFFF"/>
                </a:clrFrom>
                <a:clrTo>
                  <a:srgbClr val="FFFFFF">
                    <a:alpha val="0"/>
                  </a:srgbClr>
                </a:clrTo>
              </a:clrChange>
              <a:lum contrast="40000"/>
            </a:blip>
            <a:srcRect t="18421" b="15789"/>
            <a:stretch>
              <a:fillRect/>
            </a:stretch>
          </p:blipFill>
          <p:spPr>
            <a:xfrm>
              <a:off x="5257800" y="2209800"/>
              <a:ext cx="1069848" cy="228600"/>
            </a:xfrm>
            <a:prstGeom prst="rect">
              <a:avLst/>
            </a:prstGeom>
          </p:spPr>
        </p:pic>
        <p:pic>
          <p:nvPicPr>
            <p:cNvPr id="30" name="Picture 29" descr="purewave.JPG"/>
            <p:cNvPicPr>
              <a:picLocks/>
            </p:cNvPicPr>
            <p:nvPr/>
          </p:nvPicPr>
          <p:blipFill>
            <a:blip r:embed="rId3" cstate="print">
              <a:clrChange>
                <a:clrFrom>
                  <a:srgbClr val="FFFFFF"/>
                </a:clrFrom>
                <a:clrTo>
                  <a:srgbClr val="FFFFFF">
                    <a:alpha val="0"/>
                  </a:srgbClr>
                </a:clrTo>
              </a:clrChange>
              <a:lum contrast="40000"/>
            </a:blip>
            <a:srcRect t="18421" b="15789"/>
            <a:stretch>
              <a:fillRect/>
            </a:stretch>
          </p:blipFill>
          <p:spPr>
            <a:xfrm rot="16200000">
              <a:off x="5901595" y="1566005"/>
              <a:ext cx="1069848" cy="223838"/>
            </a:xfrm>
            <a:prstGeom prst="rect">
              <a:avLst/>
            </a:prstGeom>
          </p:spPr>
        </p:pic>
        <p:cxnSp>
          <p:nvCxnSpPr>
            <p:cNvPr id="31" name="Straight Arrow Connector 30"/>
            <p:cNvCxnSpPr/>
            <p:nvPr/>
          </p:nvCxnSpPr>
          <p:spPr>
            <a:xfrm>
              <a:off x="5257800" y="1628900"/>
              <a:ext cx="1005840" cy="1588"/>
            </a:xfrm>
            <a:prstGeom prst="straightConnector1">
              <a:avLst/>
            </a:prstGeom>
            <a:ln w="19050">
              <a:solidFill>
                <a:schemeClr val="tx1"/>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p:cNvCxnSpPr>
            <p:nvPr/>
          </p:nvCxnSpPr>
          <p:spPr>
            <a:xfrm rot="16200000">
              <a:off x="5239672" y="1645444"/>
              <a:ext cx="1005840" cy="953"/>
            </a:xfrm>
            <a:prstGeom prst="straightConnector1">
              <a:avLst/>
            </a:prstGeom>
            <a:ln w="19050">
              <a:solidFill>
                <a:schemeClr val="tx1"/>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5637215" y="1524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4953000" y="990600"/>
              <a:ext cx="776175" cy="461665"/>
            </a:xfrm>
            <a:prstGeom prst="rect">
              <a:avLst/>
            </a:prstGeom>
          </p:spPr>
          <p:txBody>
            <a:bodyPr wrap="none">
              <a:spAutoFit/>
            </a:bodyPr>
            <a:lstStyle/>
            <a:p>
              <a:pPr algn="ctr"/>
              <a:r>
                <a:rPr lang="en-US" sz="2400" dirty="0">
                  <a:latin typeface="Georgia" pitchFamily="18" charset="0"/>
                </a:rPr>
                <a:t>V=0</a:t>
              </a:r>
            </a:p>
          </p:txBody>
        </p:sp>
        <p:sp>
          <p:nvSpPr>
            <p:cNvPr id="35" name="Rectangle 34"/>
            <p:cNvSpPr/>
            <p:nvPr/>
          </p:nvSpPr>
          <p:spPr>
            <a:xfrm>
              <a:off x="5562600" y="2514600"/>
              <a:ext cx="474809" cy="461665"/>
            </a:xfrm>
            <a:prstGeom prst="rect">
              <a:avLst/>
            </a:prstGeom>
          </p:spPr>
          <p:txBody>
            <a:bodyPr wrap="none">
              <a:spAutoFit/>
            </a:bodyPr>
            <a:lstStyle/>
            <a:p>
              <a:pPr lvl="0" algn="ctr"/>
              <a:r>
                <a:rPr lang="en-US" sz="2400" i="1" dirty="0">
                  <a:solidFill>
                    <a:prstClr val="black"/>
                  </a:solidFill>
                  <a:latin typeface="Georgia" pitchFamily="18" charset="0"/>
                </a:rPr>
                <a:t>L</a:t>
              </a:r>
              <a:r>
                <a:rPr lang="en-US" sz="2400" i="1" baseline="-25000" dirty="0">
                  <a:solidFill>
                    <a:prstClr val="black"/>
                  </a:solidFill>
                  <a:latin typeface="Georgia" pitchFamily="18" charset="0"/>
                </a:rPr>
                <a:t>x</a:t>
              </a:r>
            </a:p>
          </p:txBody>
        </p:sp>
        <p:sp>
          <p:nvSpPr>
            <p:cNvPr id="36" name="Rectangle 35"/>
            <p:cNvSpPr/>
            <p:nvPr/>
          </p:nvSpPr>
          <p:spPr>
            <a:xfrm>
              <a:off x="6600570" y="1524000"/>
              <a:ext cx="486030" cy="461665"/>
            </a:xfrm>
            <a:prstGeom prst="rect">
              <a:avLst/>
            </a:prstGeom>
          </p:spPr>
          <p:txBody>
            <a:bodyPr wrap="none">
              <a:spAutoFit/>
            </a:bodyPr>
            <a:lstStyle/>
            <a:p>
              <a:pPr lvl="0" algn="ctr"/>
              <a:r>
                <a:rPr lang="en-US" sz="2400" i="1" dirty="0">
                  <a:solidFill>
                    <a:prstClr val="black"/>
                  </a:solidFill>
                  <a:latin typeface="Georgia" pitchFamily="18" charset="0"/>
                </a:rPr>
                <a:t>L</a:t>
              </a:r>
              <a:r>
                <a:rPr lang="en-US" sz="2400" i="1" baseline="-25000" dirty="0">
                  <a:solidFill>
                    <a:prstClr val="black"/>
                  </a:solidFill>
                  <a:latin typeface="Georgia" pitchFamily="18" charset="0"/>
                </a:rPr>
                <a:t>y</a:t>
              </a:r>
            </a:p>
          </p:txBody>
        </p:sp>
      </p:grpSp>
      <p:grpSp>
        <p:nvGrpSpPr>
          <p:cNvPr id="37" name="Group 19"/>
          <p:cNvGrpSpPr/>
          <p:nvPr/>
        </p:nvGrpSpPr>
        <p:grpSpPr>
          <a:xfrm>
            <a:off x="4953000" y="914400"/>
            <a:ext cx="4191000" cy="2214265"/>
            <a:chOff x="4953000" y="914400"/>
            <a:chExt cx="4191000" cy="2214265"/>
          </a:xfrm>
        </p:grpSpPr>
        <p:sp>
          <p:nvSpPr>
            <p:cNvPr id="38" name="Rectangle 37"/>
            <p:cNvSpPr/>
            <p:nvPr/>
          </p:nvSpPr>
          <p:spPr>
            <a:xfrm>
              <a:off x="4953000" y="914400"/>
              <a:ext cx="3733800" cy="16764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Georgia" pitchFamily="18" charset="0"/>
              </a:endParaRPr>
            </a:p>
          </p:txBody>
        </p:sp>
        <p:pic>
          <p:nvPicPr>
            <p:cNvPr id="39" name="Picture 38" descr="purewave.JPG"/>
            <p:cNvPicPr>
              <a:picLocks noChangeAspect="1"/>
            </p:cNvPicPr>
            <p:nvPr/>
          </p:nvPicPr>
          <p:blipFill>
            <a:blip r:embed="rId4" cstate="print">
              <a:clrChange>
                <a:clrFrom>
                  <a:srgbClr val="FFFFFF"/>
                </a:clrFrom>
                <a:clrTo>
                  <a:srgbClr val="FFFFFF">
                    <a:alpha val="0"/>
                  </a:srgbClr>
                </a:clrTo>
              </a:clrChange>
              <a:lum contrast="40000"/>
            </a:blip>
            <a:srcRect t="18421" b="15789"/>
            <a:stretch>
              <a:fillRect/>
            </a:stretch>
          </p:blipFill>
          <p:spPr>
            <a:xfrm>
              <a:off x="5257800" y="2209800"/>
              <a:ext cx="2962276" cy="228600"/>
            </a:xfrm>
            <a:prstGeom prst="rect">
              <a:avLst/>
            </a:prstGeom>
          </p:spPr>
        </p:pic>
        <p:pic>
          <p:nvPicPr>
            <p:cNvPr id="40" name="Picture 39" descr="purewave.JPG"/>
            <p:cNvPicPr>
              <a:picLocks/>
            </p:cNvPicPr>
            <p:nvPr/>
          </p:nvPicPr>
          <p:blipFill>
            <a:blip r:embed="rId3" cstate="print">
              <a:clrChange>
                <a:clrFrom>
                  <a:srgbClr val="FFFFFF"/>
                </a:clrFrom>
                <a:clrTo>
                  <a:srgbClr val="FFFFFF">
                    <a:alpha val="0"/>
                  </a:srgbClr>
                </a:clrTo>
              </a:clrChange>
              <a:lum contrast="40000"/>
            </a:blip>
            <a:srcRect t="18421" b="15789"/>
            <a:stretch>
              <a:fillRect/>
            </a:stretch>
          </p:blipFill>
          <p:spPr>
            <a:xfrm rot="16200000">
              <a:off x="7882795" y="1566005"/>
              <a:ext cx="1069848" cy="223838"/>
            </a:xfrm>
            <a:prstGeom prst="rect">
              <a:avLst/>
            </a:prstGeom>
          </p:spPr>
        </p:pic>
        <p:cxnSp>
          <p:nvCxnSpPr>
            <p:cNvPr id="41" name="Straight Arrow Connector 40"/>
            <p:cNvCxnSpPr/>
            <p:nvPr/>
          </p:nvCxnSpPr>
          <p:spPr>
            <a:xfrm>
              <a:off x="5907975" y="1716975"/>
              <a:ext cx="1676400" cy="1588"/>
            </a:xfrm>
            <a:prstGeom prst="straightConnector1">
              <a:avLst/>
            </a:prstGeom>
            <a:ln w="19050">
              <a:solidFill>
                <a:schemeClr val="tx1"/>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p:cNvCxnSpPr>
            <p:nvPr/>
          </p:nvCxnSpPr>
          <p:spPr>
            <a:xfrm rot="16200000">
              <a:off x="6203157" y="1733519"/>
              <a:ext cx="1005840" cy="953"/>
            </a:xfrm>
            <a:prstGeom prst="straightConnector1">
              <a:avLst/>
            </a:prstGeom>
            <a:ln w="19050">
              <a:solidFill>
                <a:schemeClr val="tx1"/>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600700" y="161207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5257800" y="1143000"/>
              <a:ext cx="776175" cy="461665"/>
            </a:xfrm>
            <a:prstGeom prst="rect">
              <a:avLst/>
            </a:prstGeom>
          </p:spPr>
          <p:txBody>
            <a:bodyPr wrap="none">
              <a:spAutoFit/>
            </a:bodyPr>
            <a:lstStyle/>
            <a:p>
              <a:pPr algn="ctr"/>
              <a:r>
                <a:rPr lang="en-US" sz="2400" dirty="0">
                  <a:latin typeface="Georgia" pitchFamily="18" charset="0"/>
                </a:rPr>
                <a:t>V=0</a:t>
              </a:r>
            </a:p>
          </p:txBody>
        </p:sp>
        <p:sp>
          <p:nvSpPr>
            <p:cNvPr id="45" name="Rectangle 44"/>
            <p:cNvSpPr/>
            <p:nvPr/>
          </p:nvSpPr>
          <p:spPr>
            <a:xfrm>
              <a:off x="6248400" y="2667000"/>
              <a:ext cx="474809" cy="461665"/>
            </a:xfrm>
            <a:prstGeom prst="rect">
              <a:avLst/>
            </a:prstGeom>
          </p:spPr>
          <p:txBody>
            <a:bodyPr wrap="none">
              <a:spAutoFit/>
            </a:bodyPr>
            <a:lstStyle/>
            <a:p>
              <a:pPr lvl="0" algn="ctr"/>
              <a:r>
                <a:rPr lang="en-US" sz="2400" i="1" dirty="0">
                  <a:solidFill>
                    <a:prstClr val="black"/>
                  </a:solidFill>
                  <a:latin typeface="Georgia" pitchFamily="18" charset="0"/>
                </a:rPr>
                <a:t>L</a:t>
              </a:r>
              <a:r>
                <a:rPr lang="en-US" sz="2400" i="1" baseline="-25000" dirty="0">
                  <a:solidFill>
                    <a:prstClr val="black"/>
                  </a:solidFill>
                  <a:latin typeface="Georgia" pitchFamily="18" charset="0"/>
                </a:rPr>
                <a:t>x</a:t>
              </a:r>
            </a:p>
          </p:txBody>
        </p:sp>
        <p:sp>
          <p:nvSpPr>
            <p:cNvPr id="46" name="Rectangle 45"/>
            <p:cNvSpPr/>
            <p:nvPr/>
          </p:nvSpPr>
          <p:spPr>
            <a:xfrm>
              <a:off x="8657970" y="1524000"/>
              <a:ext cx="486030" cy="461665"/>
            </a:xfrm>
            <a:prstGeom prst="rect">
              <a:avLst/>
            </a:prstGeom>
          </p:spPr>
          <p:txBody>
            <a:bodyPr wrap="none">
              <a:spAutoFit/>
            </a:bodyPr>
            <a:lstStyle/>
            <a:p>
              <a:pPr lvl="0" algn="ctr"/>
              <a:r>
                <a:rPr lang="en-US" sz="2400" i="1" dirty="0">
                  <a:solidFill>
                    <a:prstClr val="black"/>
                  </a:solidFill>
                  <a:latin typeface="Georgia" pitchFamily="18" charset="0"/>
                </a:rPr>
                <a:t>L</a:t>
              </a:r>
              <a:r>
                <a:rPr lang="en-US" sz="2400" i="1" baseline="-25000" dirty="0">
                  <a:solidFill>
                    <a:prstClr val="black"/>
                  </a:solidFill>
                  <a:latin typeface="Georgia" pitchFamily="18" charset="0"/>
                </a:rPr>
                <a:t>y</a:t>
              </a:r>
            </a:p>
          </p:txBody>
        </p:sp>
      </p:grpSp>
      <p:cxnSp>
        <p:nvCxnSpPr>
          <p:cNvPr id="47" name="Straight Connector 46"/>
          <p:cNvCxnSpPr/>
          <p:nvPr/>
        </p:nvCxnSpPr>
        <p:spPr>
          <a:xfrm>
            <a:off x="1422400" y="6172200"/>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447800" y="5257800"/>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981200" y="5942012"/>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38200" y="5943600"/>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981200" y="3886200"/>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38200" y="3887788"/>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447800" y="6108700"/>
            <a:ext cx="764953" cy="461665"/>
          </a:xfrm>
          <a:prstGeom prst="rect">
            <a:avLst/>
          </a:prstGeom>
        </p:spPr>
        <p:txBody>
          <a:bodyPr wrap="none">
            <a:spAutoFit/>
          </a:bodyPr>
          <a:lstStyle/>
          <a:p>
            <a:r>
              <a:rPr lang="en-US" sz="2400" dirty="0">
                <a:solidFill>
                  <a:prstClr val="black"/>
                </a:solidFill>
                <a:latin typeface="Georgia" pitchFamily="18" charset="0"/>
                <a:sym typeface="Symbol"/>
              </a:rPr>
              <a:t>(1,1)</a:t>
            </a:r>
            <a:endParaRPr lang="en-US" dirty="0"/>
          </a:p>
        </p:txBody>
      </p:sp>
      <p:sp>
        <p:nvSpPr>
          <p:cNvPr id="54" name="Rectangle 53"/>
          <p:cNvSpPr/>
          <p:nvPr/>
        </p:nvSpPr>
        <p:spPr>
          <a:xfrm>
            <a:off x="609600" y="5867400"/>
            <a:ext cx="803425" cy="461665"/>
          </a:xfrm>
          <a:prstGeom prst="rect">
            <a:avLst/>
          </a:prstGeom>
        </p:spPr>
        <p:txBody>
          <a:bodyPr wrap="none">
            <a:spAutoFit/>
          </a:bodyPr>
          <a:lstStyle/>
          <a:p>
            <a:r>
              <a:rPr lang="en-US" sz="2400" dirty="0">
                <a:solidFill>
                  <a:prstClr val="black"/>
                </a:solidFill>
                <a:latin typeface="Georgia" pitchFamily="18" charset="0"/>
                <a:sym typeface="Symbol"/>
              </a:rPr>
              <a:t>(2,1)</a:t>
            </a:r>
            <a:endParaRPr lang="en-US" dirty="0"/>
          </a:p>
        </p:txBody>
      </p:sp>
      <p:sp>
        <p:nvSpPr>
          <p:cNvPr id="55" name="Rectangle 54"/>
          <p:cNvSpPr/>
          <p:nvPr/>
        </p:nvSpPr>
        <p:spPr>
          <a:xfrm>
            <a:off x="2286000" y="5867400"/>
            <a:ext cx="803425" cy="461665"/>
          </a:xfrm>
          <a:prstGeom prst="rect">
            <a:avLst/>
          </a:prstGeom>
        </p:spPr>
        <p:txBody>
          <a:bodyPr wrap="none">
            <a:spAutoFit/>
          </a:bodyPr>
          <a:lstStyle/>
          <a:p>
            <a:r>
              <a:rPr lang="en-US" sz="2400" dirty="0">
                <a:solidFill>
                  <a:prstClr val="black"/>
                </a:solidFill>
                <a:latin typeface="Georgia" pitchFamily="18" charset="0"/>
                <a:sym typeface="Symbol"/>
              </a:rPr>
              <a:t>(1,2)</a:t>
            </a:r>
            <a:endParaRPr lang="en-US" dirty="0"/>
          </a:p>
        </p:txBody>
      </p:sp>
      <p:sp>
        <p:nvSpPr>
          <p:cNvPr id="56" name="Rectangle 55"/>
          <p:cNvSpPr/>
          <p:nvPr/>
        </p:nvSpPr>
        <p:spPr>
          <a:xfrm>
            <a:off x="1409700" y="5181600"/>
            <a:ext cx="841897" cy="461665"/>
          </a:xfrm>
          <a:prstGeom prst="rect">
            <a:avLst/>
          </a:prstGeom>
        </p:spPr>
        <p:txBody>
          <a:bodyPr wrap="none">
            <a:spAutoFit/>
          </a:bodyPr>
          <a:lstStyle/>
          <a:p>
            <a:r>
              <a:rPr lang="en-US" sz="2400" dirty="0">
                <a:solidFill>
                  <a:prstClr val="black"/>
                </a:solidFill>
                <a:latin typeface="Georgia" pitchFamily="18" charset="0"/>
                <a:sym typeface="Symbol"/>
              </a:rPr>
              <a:t>(2,2)</a:t>
            </a:r>
            <a:endParaRPr lang="en-US" dirty="0"/>
          </a:p>
        </p:txBody>
      </p:sp>
      <p:sp>
        <p:nvSpPr>
          <p:cNvPr id="57" name="Rectangle 56"/>
          <p:cNvSpPr/>
          <p:nvPr/>
        </p:nvSpPr>
        <p:spPr>
          <a:xfrm>
            <a:off x="609600" y="3881735"/>
            <a:ext cx="801823" cy="461665"/>
          </a:xfrm>
          <a:prstGeom prst="rect">
            <a:avLst/>
          </a:prstGeom>
        </p:spPr>
        <p:txBody>
          <a:bodyPr wrap="none">
            <a:spAutoFit/>
          </a:bodyPr>
          <a:lstStyle/>
          <a:p>
            <a:r>
              <a:rPr lang="en-US" sz="2400" dirty="0">
                <a:solidFill>
                  <a:prstClr val="black"/>
                </a:solidFill>
                <a:latin typeface="Georgia" pitchFamily="18" charset="0"/>
                <a:sym typeface="Symbol"/>
              </a:rPr>
              <a:t>(3,1)</a:t>
            </a:r>
            <a:endParaRPr lang="en-US" dirty="0"/>
          </a:p>
        </p:txBody>
      </p:sp>
      <p:sp>
        <p:nvSpPr>
          <p:cNvPr id="58" name="Rectangle 57"/>
          <p:cNvSpPr/>
          <p:nvPr/>
        </p:nvSpPr>
        <p:spPr>
          <a:xfrm>
            <a:off x="2286000" y="3881735"/>
            <a:ext cx="803425" cy="461665"/>
          </a:xfrm>
          <a:prstGeom prst="rect">
            <a:avLst/>
          </a:prstGeom>
        </p:spPr>
        <p:txBody>
          <a:bodyPr wrap="none">
            <a:spAutoFit/>
          </a:bodyPr>
          <a:lstStyle/>
          <a:p>
            <a:r>
              <a:rPr lang="en-US" sz="2400" dirty="0">
                <a:solidFill>
                  <a:prstClr val="black"/>
                </a:solidFill>
                <a:latin typeface="Georgia" pitchFamily="18" charset="0"/>
                <a:sym typeface="Symbol"/>
              </a:rPr>
              <a:t>(1,3)</a:t>
            </a:r>
            <a:endParaRPr lang="en-US" dirty="0"/>
          </a:p>
        </p:txBody>
      </p:sp>
      <p:cxnSp>
        <p:nvCxnSpPr>
          <p:cNvPr id="59" name="Straight Connector 58"/>
          <p:cNvCxnSpPr/>
          <p:nvPr/>
        </p:nvCxnSpPr>
        <p:spPr>
          <a:xfrm>
            <a:off x="6400800" y="6235700"/>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5638800" y="6019800"/>
            <a:ext cx="764953" cy="461665"/>
          </a:xfrm>
          <a:prstGeom prst="rect">
            <a:avLst/>
          </a:prstGeom>
        </p:spPr>
        <p:txBody>
          <a:bodyPr wrap="none">
            <a:spAutoFit/>
          </a:bodyPr>
          <a:lstStyle/>
          <a:p>
            <a:r>
              <a:rPr lang="en-US" sz="2400" dirty="0">
                <a:solidFill>
                  <a:prstClr val="black"/>
                </a:solidFill>
                <a:latin typeface="Georgia" pitchFamily="18" charset="0"/>
                <a:sym typeface="Symbol"/>
              </a:rPr>
              <a:t>(1,1)</a:t>
            </a:r>
            <a:endParaRPr lang="en-US" dirty="0"/>
          </a:p>
        </p:txBody>
      </p:sp>
      <p:cxnSp>
        <p:nvCxnSpPr>
          <p:cNvPr id="61" name="Straight Connector 60"/>
          <p:cNvCxnSpPr/>
          <p:nvPr/>
        </p:nvCxnSpPr>
        <p:spPr>
          <a:xfrm>
            <a:off x="6400800" y="6132512"/>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400800" y="5791200"/>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400800" y="5334000"/>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400800" y="5029200"/>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7315200" y="5867400"/>
            <a:ext cx="803425" cy="461665"/>
          </a:xfrm>
          <a:prstGeom prst="rect">
            <a:avLst/>
          </a:prstGeom>
        </p:spPr>
        <p:txBody>
          <a:bodyPr wrap="none">
            <a:spAutoFit/>
          </a:bodyPr>
          <a:lstStyle/>
          <a:p>
            <a:r>
              <a:rPr lang="en-US" sz="2400" dirty="0">
                <a:solidFill>
                  <a:prstClr val="black"/>
                </a:solidFill>
                <a:latin typeface="Georgia" pitchFamily="18" charset="0"/>
                <a:sym typeface="Symbol"/>
              </a:rPr>
              <a:t>(2,1)</a:t>
            </a:r>
            <a:endParaRPr lang="en-US" dirty="0"/>
          </a:p>
        </p:txBody>
      </p:sp>
      <p:sp>
        <p:nvSpPr>
          <p:cNvPr id="66" name="Rectangle 65"/>
          <p:cNvSpPr/>
          <p:nvPr/>
        </p:nvSpPr>
        <p:spPr>
          <a:xfrm>
            <a:off x="5597375" y="5562600"/>
            <a:ext cx="803425" cy="461665"/>
          </a:xfrm>
          <a:prstGeom prst="rect">
            <a:avLst/>
          </a:prstGeom>
        </p:spPr>
        <p:txBody>
          <a:bodyPr wrap="none">
            <a:spAutoFit/>
          </a:bodyPr>
          <a:lstStyle/>
          <a:p>
            <a:r>
              <a:rPr lang="en-US" sz="2400" dirty="0">
                <a:solidFill>
                  <a:prstClr val="black"/>
                </a:solidFill>
                <a:latin typeface="Georgia" pitchFamily="18" charset="0"/>
                <a:sym typeface="Symbol"/>
              </a:rPr>
              <a:t>(3,1)</a:t>
            </a:r>
            <a:endParaRPr lang="en-US" dirty="0"/>
          </a:p>
        </p:txBody>
      </p:sp>
      <p:sp>
        <p:nvSpPr>
          <p:cNvPr id="67" name="Rectangle 66"/>
          <p:cNvSpPr/>
          <p:nvPr/>
        </p:nvSpPr>
        <p:spPr>
          <a:xfrm>
            <a:off x="7315200" y="5105400"/>
            <a:ext cx="803425" cy="461665"/>
          </a:xfrm>
          <a:prstGeom prst="rect">
            <a:avLst/>
          </a:prstGeom>
        </p:spPr>
        <p:txBody>
          <a:bodyPr wrap="none">
            <a:spAutoFit/>
          </a:bodyPr>
          <a:lstStyle/>
          <a:p>
            <a:r>
              <a:rPr lang="en-US" sz="2400" dirty="0">
                <a:solidFill>
                  <a:prstClr val="black"/>
                </a:solidFill>
                <a:latin typeface="Georgia" pitchFamily="18" charset="0"/>
                <a:sym typeface="Symbol"/>
              </a:rPr>
              <a:t>(1,2)</a:t>
            </a:r>
            <a:endParaRPr lang="en-US" dirty="0"/>
          </a:p>
        </p:txBody>
      </p:sp>
      <p:sp>
        <p:nvSpPr>
          <p:cNvPr id="68" name="Rectangle 67"/>
          <p:cNvSpPr/>
          <p:nvPr/>
        </p:nvSpPr>
        <p:spPr>
          <a:xfrm>
            <a:off x="5597375" y="4800600"/>
            <a:ext cx="841897" cy="461665"/>
          </a:xfrm>
          <a:prstGeom prst="rect">
            <a:avLst/>
          </a:prstGeom>
        </p:spPr>
        <p:txBody>
          <a:bodyPr wrap="none">
            <a:spAutoFit/>
          </a:bodyPr>
          <a:lstStyle/>
          <a:p>
            <a:r>
              <a:rPr lang="en-US" sz="2400" dirty="0">
                <a:solidFill>
                  <a:prstClr val="black"/>
                </a:solidFill>
                <a:latin typeface="Georgia" pitchFamily="18" charset="0"/>
                <a:sym typeface="Symbol"/>
              </a:rPr>
              <a:t>(2,2)</a:t>
            </a:r>
            <a:endParaRPr lang="en-US" dirty="0"/>
          </a:p>
        </p:txBody>
      </p:sp>
      <p:cxnSp>
        <p:nvCxnSpPr>
          <p:cNvPr id="69" name="Straight Connector 68"/>
          <p:cNvCxnSpPr/>
          <p:nvPr/>
        </p:nvCxnSpPr>
        <p:spPr>
          <a:xfrm>
            <a:off x="6400800" y="4572000"/>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7315200" y="4343400"/>
            <a:ext cx="840295" cy="461665"/>
          </a:xfrm>
          <a:prstGeom prst="rect">
            <a:avLst/>
          </a:prstGeom>
        </p:spPr>
        <p:txBody>
          <a:bodyPr wrap="none">
            <a:spAutoFit/>
          </a:bodyPr>
          <a:lstStyle/>
          <a:p>
            <a:r>
              <a:rPr lang="en-US" sz="2400" dirty="0">
                <a:solidFill>
                  <a:prstClr val="black"/>
                </a:solidFill>
                <a:latin typeface="Georgia" pitchFamily="18" charset="0"/>
                <a:sym typeface="Symbol"/>
              </a:rPr>
              <a:t>(3,2)</a:t>
            </a:r>
            <a:endParaRPr lang="en-US" dirty="0"/>
          </a:p>
        </p:txBody>
      </p:sp>
      <p:cxnSp>
        <p:nvCxnSpPr>
          <p:cNvPr id="71" name="Straight Connector 70"/>
          <p:cNvCxnSpPr/>
          <p:nvPr/>
        </p:nvCxnSpPr>
        <p:spPr>
          <a:xfrm>
            <a:off x="6400800" y="3657600"/>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7315200" y="3424535"/>
            <a:ext cx="803425" cy="461665"/>
          </a:xfrm>
          <a:prstGeom prst="rect">
            <a:avLst/>
          </a:prstGeom>
        </p:spPr>
        <p:txBody>
          <a:bodyPr wrap="none">
            <a:spAutoFit/>
          </a:bodyPr>
          <a:lstStyle/>
          <a:p>
            <a:r>
              <a:rPr lang="en-US" sz="2400" dirty="0">
                <a:solidFill>
                  <a:prstClr val="black"/>
                </a:solidFill>
                <a:latin typeface="Georgia" pitchFamily="18" charset="0"/>
                <a:sym typeface="Symbol"/>
              </a:rPr>
              <a:t>(1,3)</a:t>
            </a:r>
            <a:endParaRPr lang="en-US" dirty="0"/>
          </a:p>
        </p:txBody>
      </p:sp>
    </p:spTree>
    <p:extLst>
      <p:ext uri="{BB962C8B-B14F-4D97-AF65-F5344CB8AC3E}">
        <p14:creationId xmlns:p14="http://schemas.microsoft.com/office/powerpoint/2010/main" val="23854039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6144</TotalTime>
  <Words>694</Words>
  <Application>Microsoft Office PowerPoint</Application>
  <PresentationFormat>On-screen Show (4:3)</PresentationFormat>
  <Paragraphs>209</Paragraphs>
  <Slides>46</Slides>
  <Notes>1</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2</vt:i4>
      </vt:variant>
      <vt:variant>
        <vt:lpstr>Slide Titles</vt:lpstr>
      </vt:variant>
      <vt:variant>
        <vt:i4>46</vt:i4>
      </vt:variant>
    </vt:vector>
  </HeadingPairs>
  <TitlesOfParts>
    <vt:vector size="56" baseType="lpstr">
      <vt:lpstr>Arial</vt:lpstr>
      <vt:lpstr>Calibri</vt:lpstr>
      <vt:lpstr>Georgia</vt:lpstr>
      <vt:lpstr>Symbol</vt:lpstr>
      <vt:lpstr>Times New Roman</vt:lpstr>
      <vt:lpstr>Wingdings 3</vt:lpstr>
      <vt:lpstr>Office Theme</vt:lpstr>
      <vt:lpstr>1_Office Theme</vt:lpstr>
      <vt:lpstr>Equation</vt:lpstr>
      <vt:lpstr>Microsoft Equation 3.0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IITB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Prof. A.Chowdhury</dc:creator>
  <cp:lastModifiedBy>Sabu John</cp:lastModifiedBy>
  <cp:revision>134</cp:revision>
  <dcterms:created xsi:type="dcterms:W3CDTF">2013-08-13T05:19:04Z</dcterms:created>
  <dcterms:modified xsi:type="dcterms:W3CDTF">2017-09-25T11:27:36Z</dcterms:modified>
</cp:coreProperties>
</file>